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7" r:id="rId1"/>
  </p:sldMasterIdLst>
  <p:notesMasterIdLst>
    <p:notesMasterId r:id="rId63"/>
  </p:notesMasterIdLst>
  <p:sldIdLst>
    <p:sldId id="256" r:id="rId2"/>
    <p:sldId id="332" r:id="rId3"/>
    <p:sldId id="344" r:id="rId4"/>
    <p:sldId id="345" r:id="rId5"/>
    <p:sldId id="346" r:id="rId6"/>
    <p:sldId id="350" r:id="rId7"/>
    <p:sldId id="351" r:id="rId8"/>
    <p:sldId id="347" r:id="rId9"/>
    <p:sldId id="348" r:id="rId10"/>
    <p:sldId id="349" r:id="rId11"/>
    <p:sldId id="331" r:id="rId12"/>
    <p:sldId id="333" r:id="rId13"/>
    <p:sldId id="352" r:id="rId14"/>
    <p:sldId id="353" r:id="rId15"/>
    <p:sldId id="354" r:id="rId16"/>
    <p:sldId id="355" r:id="rId17"/>
    <p:sldId id="339" r:id="rId18"/>
    <p:sldId id="356" r:id="rId19"/>
    <p:sldId id="357" r:id="rId20"/>
    <p:sldId id="358" r:id="rId21"/>
    <p:sldId id="359" r:id="rId22"/>
    <p:sldId id="336" r:id="rId23"/>
    <p:sldId id="360" r:id="rId24"/>
    <p:sldId id="365" r:id="rId25"/>
    <p:sldId id="367" r:id="rId26"/>
    <p:sldId id="368" r:id="rId27"/>
    <p:sldId id="369" r:id="rId28"/>
    <p:sldId id="366" r:id="rId29"/>
    <p:sldId id="370" r:id="rId30"/>
    <p:sldId id="371" r:id="rId31"/>
    <p:sldId id="338" r:id="rId32"/>
    <p:sldId id="341" r:id="rId33"/>
    <p:sldId id="342" r:id="rId34"/>
    <p:sldId id="372" r:id="rId35"/>
    <p:sldId id="373" r:id="rId36"/>
    <p:sldId id="374" r:id="rId37"/>
    <p:sldId id="375" r:id="rId38"/>
    <p:sldId id="376" r:id="rId39"/>
    <p:sldId id="377" r:id="rId40"/>
    <p:sldId id="378" r:id="rId41"/>
    <p:sldId id="343" r:id="rId42"/>
    <p:sldId id="379" r:id="rId43"/>
    <p:sldId id="380" r:id="rId44"/>
    <p:sldId id="383" r:id="rId45"/>
    <p:sldId id="381" r:id="rId46"/>
    <p:sldId id="382" r:id="rId47"/>
    <p:sldId id="384" r:id="rId48"/>
    <p:sldId id="385" r:id="rId49"/>
    <p:sldId id="386" r:id="rId50"/>
    <p:sldId id="387" r:id="rId51"/>
    <p:sldId id="388" r:id="rId52"/>
    <p:sldId id="389" r:id="rId53"/>
    <p:sldId id="390" r:id="rId54"/>
    <p:sldId id="391" r:id="rId55"/>
    <p:sldId id="392" r:id="rId56"/>
    <p:sldId id="394" r:id="rId57"/>
    <p:sldId id="393" r:id="rId58"/>
    <p:sldId id="395" r:id="rId59"/>
    <p:sldId id="396" r:id="rId60"/>
    <p:sldId id="397" r:id="rId61"/>
    <p:sldId id="398" r:id="rId6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3FC4"/>
    <a:srgbClr val="A951EE"/>
    <a:srgbClr val="FF6E00"/>
    <a:srgbClr val="FBC2C5"/>
    <a:srgbClr val="C00000"/>
    <a:srgbClr val="0067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52"/>
    <p:restoredTop sz="93788"/>
  </p:normalViewPr>
  <p:slideViewPr>
    <p:cSldViewPr snapToGrid="0" snapToObjects="1">
      <p:cViewPr varScale="1">
        <p:scale>
          <a:sx n="131" d="100"/>
          <a:sy n="131" d="100"/>
        </p:scale>
        <p:origin x="208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7E745E-33BF-A346-A5FD-981A6E09D283}" type="datetimeFigureOut">
              <a:rPr lang="en-US" smtClean="0"/>
              <a:t>4/30/20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90FD27-7085-094E-808F-6A9399FBC9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28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84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31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342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470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363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80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6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466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95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is that?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0FD27-7085-094E-808F-6A9399FBC95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644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94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506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96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66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74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590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033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88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90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253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44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22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199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795" r:id="rId5"/>
    <p:sldLayoutId id="2147483796" r:id="rId6"/>
    <p:sldLayoutId id="2147483802" r:id="rId7"/>
    <p:sldLayoutId id="2147483797" r:id="rId8"/>
    <p:sldLayoutId id="2147483798" r:id="rId9"/>
    <p:sldLayoutId id="2147483799" r:id="rId10"/>
    <p:sldLayoutId id="2147483800" r:id="rId11"/>
    <p:sldLayoutId id="214748380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8D177A-5439-4B1C-A0FB-8CA2E50E73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489" b="7511"/>
          <a:stretch/>
        </p:blipFill>
        <p:spPr>
          <a:xfrm>
            <a:off x="-1514" y="0"/>
            <a:ext cx="12191980" cy="6857990"/>
          </a:xfrm>
          <a:prstGeom prst="rect">
            <a:avLst/>
          </a:prstGeom>
        </p:spPr>
      </p:pic>
      <p:sp>
        <p:nvSpPr>
          <p:cNvPr id="35" name="Rectangle 3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0000">
                <a:schemeClr val="tx1">
                  <a:alpha val="3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590F18-A5A8-934A-A062-A9B9AF465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134" y="643467"/>
            <a:ext cx="11773732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highlight>
                  <a:srgbClr val="800080"/>
                </a:highlight>
                <a:latin typeface="+mn-lt"/>
              </a:rPr>
              <a:t>A Good Soldier Or Random Exposure?</a:t>
            </a:r>
            <a:br>
              <a:rPr lang="en-US" sz="3600" dirty="0">
                <a:solidFill>
                  <a:schemeClr val="bg1"/>
                </a:solidFill>
                <a:latin typeface="+mn-lt"/>
              </a:rPr>
            </a:br>
            <a:r>
              <a:rPr lang="en-US" sz="4000" i="0" dirty="0">
                <a:solidFill>
                  <a:schemeClr val="bg1"/>
                </a:solidFill>
                <a:highlight>
                  <a:srgbClr val="800080"/>
                </a:highlight>
                <a:latin typeface="+mn-lt"/>
              </a:rPr>
              <a:t>Chance Opportunities &amp; Frequent Citizenship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565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2214" cy="1020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…events impact organizational behavior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…models provide parsimonious explanations of empirical regularities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04F88A-5094-6648-8FF4-BDC7B50A8A07}"/>
              </a:ext>
            </a:extLst>
          </p:cNvPr>
          <p:cNvSpPr txBox="1"/>
          <p:nvPr/>
        </p:nvSpPr>
        <p:spPr>
          <a:xfrm>
            <a:off x="3024659" y="3406964"/>
            <a:ext cx="823655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Long Must A Firm Be Great To Rule Out Chance? </a:t>
            </a:r>
          </a:p>
          <a:p>
            <a:r>
              <a:rPr lang="en-US" sz="1000" dirty="0"/>
              <a:t>– Henderson, Raynor, &amp; Ahmed, 2012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CE36B9-6E71-494B-96DA-9E872971033F}"/>
              </a:ext>
            </a:extLst>
          </p:cNvPr>
          <p:cNvSpPr/>
          <p:nvPr/>
        </p:nvSpPr>
        <p:spPr>
          <a:xfrm>
            <a:off x="0" y="4319450"/>
            <a:ext cx="12192000" cy="27170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A34E774B-0CF6-0142-83A0-7F20C4B6D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85" y="4423515"/>
            <a:ext cx="1658460" cy="23516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47BDC7E-4AAF-FB40-AE1C-2DD0F47F2AE2}"/>
              </a:ext>
            </a:extLst>
          </p:cNvPr>
          <p:cNvSpPr txBox="1"/>
          <p:nvPr/>
        </p:nvSpPr>
        <p:spPr>
          <a:xfrm>
            <a:off x="2010760" y="4582716"/>
            <a:ext cx="1026434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“Most incidents of helping are the direct result of a request for help”</a:t>
            </a:r>
          </a:p>
          <a:p>
            <a:r>
              <a:rPr lang="en-US" sz="1000" dirty="0"/>
              <a:t>– Ehrhart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5702D4-9577-5D42-A67E-13250189CBA6}"/>
              </a:ext>
            </a:extLst>
          </p:cNvPr>
          <p:cNvSpPr txBox="1"/>
          <p:nvPr/>
        </p:nvSpPr>
        <p:spPr>
          <a:xfrm>
            <a:off x="2010760" y="5461534"/>
            <a:ext cx="997852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“A certain proportion of employee helping is in direct response to the solicitation of help by a potential help-recipient”</a:t>
            </a:r>
          </a:p>
          <a:p>
            <a:r>
              <a:rPr lang="en-US" sz="1000" dirty="0"/>
              <a:t>- Bamberger</a:t>
            </a:r>
          </a:p>
        </p:txBody>
      </p:sp>
    </p:spTree>
    <p:extLst>
      <p:ext uri="{BB962C8B-B14F-4D97-AF65-F5344CB8AC3E}">
        <p14:creationId xmlns:p14="http://schemas.microsoft.com/office/powerpoint/2010/main" val="3938133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4000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  <a:p>
            <a:pPr>
              <a:lnSpc>
                <a:spcPct val="150000"/>
              </a:lnSpc>
            </a:pPr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Pattern (Good Soldiers/Extra Milers)</a:t>
            </a:r>
          </a:p>
          <a:p>
            <a:pPr>
              <a:lnSpc>
                <a:spcPct val="150000"/>
              </a:lnSpc>
            </a:pPr>
            <a:r>
              <a:rPr lang="en-US" sz="4000" dirty="0">
                <a:solidFill>
                  <a:srgbClr val="893FC4"/>
                </a:solidFill>
              </a:rPr>
              <a:t>Predictors</a:t>
            </a:r>
          </a:p>
          <a:p>
            <a:pPr>
              <a:lnSpc>
                <a:spcPct val="150000"/>
              </a:lnSpc>
            </a:pPr>
            <a:r>
              <a:rPr lang="en-US" sz="4000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38411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0839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</p:txBody>
      </p:sp>
    </p:spTree>
    <p:extLst>
      <p:ext uri="{BB962C8B-B14F-4D97-AF65-F5344CB8AC3E}">
        <p14:creationId xmlns:p14="http://schemas.microsoft.com/office/powerpoint/2010/main" val="4140264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6F57DF-1D45-264F-A79A-4AF20D622F5E}"/>
              </a:ext>
            </a:extLst>
          </p:cNvPr>
          <p:cNvSpPr txBox="1"/>
          <p:nvPr/>
        </p:nvSpPr>
        <p:spPr>
          <a:xfrm>
            <a:off x="203315" y="2134243"/>
            <a:ext cx="106522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</a:t>
            </a:r>
            <a:r>
              <a:rPr lang="en-US" sz="2000" b="1" dirty="0"/>
              <a:t>lubricate</a:t>
            </a:r>
            <a:r>
              <a:rPr lang="en-US" sz="2000" dirty="0"/>
              <a:t> the social machinery of organizations, facilitating its effective functioning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et al., 2002</a:t>
            </a:r>
          </a:p>
        </p:txBody>
      </p:sp>
    </p:spTree>
    <p:extLst>
      <p:ext uri="{BB962C8B-B14F-4D97-AF65-F5344CB8AC3E}">
        <p14:creationId xmlns:p14="http://schemas.microsoft.com/office/powerpoint/2010/main" val="2601468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6F57DF-1D45-264F-A79A-4AF20D622F5E}"/>
              </a:ext>
            </a:extLst>
          </p:cNvPr>
          <p:cNvSpPr txBox="1"/>
          <p:nvPr/>
        </p:nvSpPr>
        <p:spPr>
          <a:xfrm>
            <a:off x="203315" y="2134243"/>
            <a:ext cx="106522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</a:t>
            </a:r>
            <a:r>
              <a:rPr lang="en-US" sz="2000" b="1" dirty="0"/>
              <a:t>lubricate</a:t>
            </a:r>
            <a:r>
              <a:rPr lang="en-US" sz="2000" dirty="0"/>
              <a:t> the social machinery of organizations, facilitating its effective functioning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et al., 2002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A8A1D-CDEB-9746-88A8-20368CAFE049}"/>
              </a:ext>
            </a:extLst>
          </p:cNvPr>
          <p:cNvSpPr txBox="1"/>
          <p:nvPr/>
        </p:nvSpPr>
        <p:spPr>
          <a:xfrm>
            <a:off x="610333" y="3023284"/>
            <a:ext cx="114473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…shape the org, social, and psych context acting as a </a:t>
            </a:r>
            <a:r>
              <a:rPr lang="en-US" sz="2000" b="1" dirty="0"/>
              <a:t>catalyst</a:t>
            </a:r>
            <a:r>
              <a:rPr lang="en-US" sz="2000" dirty="0"/>
              <a:t> for activities and processes</a:t>
            </a:r>
          </a:p>
          <a:p>
            <a:r>
              <a:rPr lang="en-US" sz="1000" dirty="0"/>
              <a:t>- Borman &amp; </a:t>
            </a:r>
            <a:r>
              <a:rPr lang="en-US" sz="1000" dirty="0" err="1"/>
              <a:t>Motowidlo</a:t>
            </a:r>
            <a:r>
              <a:rPr lang="en-US" sz="1000" dirty="0"/>
              <a:t>, 1997</a:t>
            </a:r>
          </a:p>
        </p:txBody>
      </p:sp>
    </p:spTree>
    <p:extLst>
      <p:ext uri="{BB962C8B-B14F-4D97-AF65-F5344CB8AC3E}">
        <p14:creationId xmlns:p14="http://schemas.microsoft.com/office/powerpoint/2010/main" val="3537164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412837-F8F5-B444-AC1C-767C573D458F}"/>
              </a:ext>
            </a:extLst>
          </p:cNvPr>
          <p:cNvSpPr txBox="1"/>
          <p:nvPr/>
        </p:nvSpPr>
        <p:spPr>
          <a:xfrm>
            <a:off x="1323691" y="3912325"/>
            <a:ext cx="772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…given same weight as task performance on manager evaluations</a:t>
            </a:r>
          </a:p>
          <a:p>
            <a:r>
              <a:rPr lang="en-US" sz="1000" dirty="0"/>
              <a:t>- Podsakoff, </a:t>
            </a:r>
            <a:r>
              <a:rPr lang="en-US" sz="1000" dirty="0" err="1"/>
              <a:t>MacKenzie</a:t>
            </a:r>
            <a:r>
              <a:rPr lang="en-US" sz="1000" dirty="0"/>
              <a:t>, &amp; Podsakoff, 2018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6F57DF-1D45-264F-A79A-4AF20D622F5E}"/>
              </a:ext>
            </a:extLst>
          </p:cNvPr>
          <p:cNvSpPr txBox="1"/>
          <p:nvPr/>
        </p:nvSpPr>
        <p:spPr>
          <a:xfrm>
            <a:off x="203315" y="2134243"/>
            <a:ext cx="106522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</a:t>
            </a:r>
            <a:r>
              <a:rPr lang="en-US" sz="2000" b="1" dirty="0"/>
              <a:t>lubricate</a:t>
            </a:r>
            <a:r>
              <a:rPr lang="en-US" sz="2000" dirty="0"/>
              <a:t> the social machinery of organizations, facilitating its effective functioning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et al., 2002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A8A1D-CDEB-9746-88A8-20368CAFE049}"/>
              </a:ext>
            </a:extLst>
          </p:cNvPr>
          <p:cNvSpPr txBox="1"/>
          <p:nvPr/>
        </p:nvSpPr>
        <p:spPr>
          <a:xfrm>
            <a:off x="610333" y="3023284"/>
            <a:ext cx="114473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…shape the org, social, and psych context acting as a </a:t>
            </a:r>
            <a:r>
              <a:rPr lang="en-US" sz="2000" b="1" dirty="0"/>
              <a:t>catalyst</a:t>
            </a:r>
            <a:r>
              <a:rPr lang="en-US" sz="2000" dirty="0"/>
              <a:t> for activities and processes</a:t>
            </a:r>
          </a:p>
          <a:p>
            <a:r>
              <a:rPr lang="en-US" sz="1000" dirty="0"/>
              <a:t>- Borman &amp; </a:t>
            </a:r>
            <a:r>
              <a:rPr lang="en-US" sz="1000" dirty="0" err="1"/>
              <a:t>Motowidlo</a:t>
            </a:r>
            <a:r>
              <a:rPr lang="en-US" sz="1000" dirty="0"/>
              <a:t>, 1997</a:t>
            </a:r>
          </a:p>
        </p:txBody>
      </p:sp>
    </p:spTree>
    <p:extLst>
      <p:ext uri="{BB962C8B-B14F-4D97-AF65-F5344CB8AC3E}">
        <p14:creationId xmlns:p14="http://schemas.microsoft.com/office/powerpoint/2010/main" val="80852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15129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6F57DF-1D45-264F-A79A-4AF20D622F5E}"/>
              </a:ext>
            </a:extLst>
          </p:cNvPr>
          <p:cNvSpPr txBox="1"/>
          <p:nvPr/>
        </p:nvSpPr>
        <p:spPr>
          <a:xfrm>
            <a:off x="203315" y="2134243"/>
            <a:ext cx="106522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</a:t>
            </a:r>
            <a:r>
              <a:rPr lang="en-US" sz="2000" b="1" dirty="0"/>
              <a:t>lubricate</a:t>
            </a:r>
            <a:r>
              <a:rPr lang="en-US" sz="2000" dirty="0"/>
              <a:t> the social machinery of organizations, facilitating its effective functioning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et al., 2002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A8A1D-CDEB-9746-88A8-20368CAFE049}"/>
              </a:ext>
            </a:extLst>
          </p:cNvPr>
          <p:cNvSpPr txBox="1"/>
          <p:nvPr/>
        </p:nvSpPr>
        <p:spPr>
          <a:xfrm>
            <a:off x="610333" y="3023284"/>
            <a:ext cx="114473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…shape the org, social, and psych context acting as a </a:t>
            </a:r>
            <a:r>
              <a:rPr lang="en-US" sz="2000" b="1" dirty="0"/>
              <a:t>catalyst</a:t>
            </a:r>
            <a:r>
              <a:rPr lang="en-US" sz="2000" dirty="0"/>
              <a:t> for activities and processes</a:t>
            </a:r>
          </a:p>
          <a:p>
            <a:r>
              <a:rPr lang="en-US" sz="1000" dirty="0"/>
              <a:t>- Borman &amp; </a:t>
            </a:r>
            <a:r>
              <a:rPr lang="en-US" sz="1000" dirty="0" err="1"/>
              <a:t>Motowidlo</a:t>
            </a:r>
            <a:r>
              <a:rPr lang="en-US" sz="1000" dirty="0"/>
              <a:t>, 1997</a:t>
            </a:r>
          </a:p>
        </p:txBody>
      </p:sp>
      <p:pic>
        <p:nvPicPr>
          <p:cNvPr id="12" name="Picture 11" descr="A picture containing object, antenna, bird, flock&#10;&#10;Description automatically generated">
            <a:extLst>
              <a:ext uri="{FF2B5EF4-FFF2-40B4-BE49-F238E27FC236}">
                <a16:creationId xmlns:a16="http://schemas.microsoft.com/office/drawing/2014/main" id="{69537C24-8CBB-3447-AB99-CCFA1E25E2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</a:blip>
          <a:srcRect b="55916"/>
          <a:stretch/>
        </p:blipFill>
        <p:spPr>
          <a:xfrm>
            <a:off x="-1520692" y="4980071"/>
            <a:ext cx="5908013" cy="3023284"/>
          </a:xfrm>
          <a:prstGeom prst="rect">
            <a:avLst/>
          </a:prstGeom>
        </p:spPr>
      </p:pic>
      <p:pic>
        <p:nvPicPr>
          <p:cNvPr id="13" name="Picture 12" descr="A picture containing object, antenna, bird, flock&#10;&#10;Description automatically generated">
            <a:extLst>
              <a:ext uri="{FF2B5EF4-FFF2-40B4-BE49-F238E27FC236}">
                <a16:creationId xmlns:a16="http://schemas.microsoft.com/office/drawing/2014/main" id="{E57674F2-7C12-8F43-BACE-661F3B88F6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</a:blip>
          <a:srcRect t="44829"/>
          <a:stretch/>
        </p:blipFill>
        <p:spPr>
          <a:xfrm>
            <a:off x="8860287" y="4980071"/>
            <a:ext cx="4720785" cy="3023284"/>
          </a:xfrm>
          <a:prstGeom prst="rect">
            <a:avLst/>
          </a:prstGeom>
        </p:spPr>
      </p:pic>
      <p:pic>
        <p:nvPicPr>
          <p:cNvPr id="15" name="Picture 14" descr="A picture containing object, antenna, bird, flock&#10;&#10;Description automatically generated">
            <a:extLst>
              <a:ext uri="{FF2B5EF4-FFF2-40B4-BE49-F238E27FC236}">
                <a16:creationId xmlns:a16="http://schemas.microsoft.com/office/drawing/2014/main" id="{58A3D408-A2D7-5F48-874E-A0B67EB17B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</a:blip>
          <a:srcRect l="24306" t="62025"/>
          <a:stretch/>
        </p:blipFill>
        <p:spPr>
          <a:xfrm>
            <a:off x="4388275" y="4980071"/>
            <a:ext cx="4472012" cy="260431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C1AC63C-CF69-6944-9680-382AB15FB472}"/>
              </a:ext>
            </a:extLst>
          </p:cNvPr>
          <p:cNvSpPr txBox="1"/>
          <p:nvPr/>
        </p:nvSpPr>
        <p:spPr>
          <a:xfrm>
            <a:off x="2872163" y="5445456"/>
            <a:ext cx="15151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&gt; 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DB9414-804C-CD49-BE26-B0A931729B0F}"/>
              </a:ext>
            </a:extLst>
          </p:cNvPr>
          <p:cNvSpPr txBox="1"/>
          <p:nvPr/>
        </p:nvSpPr>
        <p:spPr>
          <a:xfrm>
            <a:off x="7920654" y="5445455"/>
            <a:ext cx="15151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&gt; 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0FA938-377C-1246-857C-1C71DC8D9480}"/>
              </a:ext>
            </a:extLst>
          </p:cNvPr>
          <p:cNvSpPr txBox="1"/>
          <p:nvPr/>
        </p:nvSpPr>
        <p:spPr>
          <a:xfrm>
            <a:off x="1323691" y="3912325"/>
            <a:ext cx="772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…given same weight as task performance on manager evaluations</a:t>
            </a:r>
          </a:p>
          <a:p>
            <a:r>
              <a:rPr lang="en-US" sz="1000" dirty="0"/>
              <a:t>- Podsakoff, </a:t>
            </a:r>
            <a:r>
              <a:rPr lang="en-US" sz="1000" dirty="0" err="1"/>
              <a:t>MacKenzie</a:t>
            </a:r>
            <a:r>
              <a:rPr lang="en-US" sz="1000" dirty="0"/>
              <a:t>, &amp; Podsakoff, 2018</a:t>
            </a:r>
          </a:p>
        </p:txBody>
      </p:sp>
    </p:spTree>
    <p:extLst>
      <p:ext uri="{BB962C8B-B14F-4D97-AF65-F5344CB8AC3E}">
        <p14:creationId xmlns:p14="http://schemas.microsoft.com/office/powerpoint/2010/main" val="3716167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21755"/>
            <a:ext cx="8547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 </a:t>
            </a:r>
            <a:r>
              <a:rPr lang="en-US" sz="7200" dirty="0">
                <a:solidFill>
                  <a:schemeClr val="accent2">
                    <a:lumMod val="50000"/>
                  </a:schemeClr>
                </a:solidFill>
              </a:rPr>
              <a:t>- dimensions</a:t>
            </a:r>
          </a:p>
        </p:txBody>
      </p:sp>
    </p:spTree>
    <p:extLst>
      <p:ext uri="{BB962C8B-B14F-4D97-AF65-F5344CB8AC3E}">
        <p14:creationId xmlns:p14="http://schemas.microsoft.com/office/powerpoint/2010/main" val="5750339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21755"/>
            <a:ext cx="8547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 </a:t>
            </a:r>
            <a:r>
              <a:rPr lang="en-US" sz="7200" dirty="0">
                <a:solidFill>
                  <a:schemeClr val="accent2">
                    <a:lumMod val="50000"/>
                  </a:schemeClr>
                </a:solidFill>
              </a:rPr>
              <a:t>- dimensions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7A0FC-9236-9142-A38E-73E077127BAC}"/>
              </a:ext>
            </a:extLst>
          </p:cNvPr>
          <p:cNvSpPr/>
          <p:nvPr/>
        </p:nvSpPr>
        <p:spPr>
          <a:xfrm>
            <a:off x="6025134" y="1561762"/>
            <a:ext cx="141732" cy="482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87454C-09A6-294D-A702-36843E403E32}"/>
              </a:ext>
            </a:extLst>
          </p:cNvPr>
          <p:cNvSpPr/>
          <p:nvPr/>
        </p:nvSpPr>
        <p:spPr>
          <a:xfrm>
            <a:off x="667969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Generalized Compliance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51A7B24-A84E-B245-95F0-CF2CB1CBBF34}"/>
              </a:ext>
            </a:extLst>
          </p:cNvPr>
          <p:cNvSpPr/>
          <p:nvPr/>
        </p:nvSpPr>
        <p:spPr>
          <a:xfrm>
            <a:off x="389077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</p:spTree>
    <p:extLst>
      <p:ext uri="{BB962C8B-B14F-4D97-AF65-F5344CB8AC3E}">
        <p14:creationId xmlns:p14="http://schemas.microsoft.com/office/powerpoint/2010/main" val="20269602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21755"/>
            <a:ext cx="8547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 </a:t>
            </a:r>
            <a:r>
              <a:rPr lang="en-US" sz="7200" dirty="0">
                <a:solidFill>
                  <a:schemeClr val="accent2">
                    <a:lumMod val="50000"/>
                  </a:schemeClr>
                </a:solidFill>
              </a:rPr>
              <a:t>- dimensions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7A0FC-9236-9142-A38E-73E077127BAC}"/>
              </a:ext>
            </a:extLst>
          </p:cNvPr>
          <p:cNvSpPr/>
          <p:nvPr/>
        </p:nvSpPr>
        <p:spPr>
          <a:xfrm>
            <a:off x="6025134" y="1561762"/>
            <a:ext cx="141732" cy="482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87454C-09A6-294D-A702-36843E403E32}"/>
              </a:ext>
            </a:extLst>
          </p:cNvPr>
          <p:cNvSpPr/>
          <p:nvPr/>
        </p:nvSpPr>
        <p:spPr>
          <a:xfrm>
            <a:off x="667969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Generalized Compliance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51A7B24-A84E-B245-95F0-CF2CB1CBBF34}"/>
              </a:ext>
            </a:extLst>
          </p:cNvPr>
          <p:cNvSpPr/>
          <p:nvPr/>
        </p:nvSpPr>
        <p:spPr>
          <a:xfrm>
            <a:off x="389077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D6DB40-8860-8A4C-81BC-07A4B01AE667}"/>
              </a:ext>
            </a:extLst>
          </p:cNvPr>
          <p:cNvSpPr/>
          <p:nvPr/>
        </p:nvSpPr>
        <p:spPr>
          <a:xfrm>
            <a:off x="751104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Courtesy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A4C39A2-5550-1E4D-9F6D-DB670EA9FAC2}"/>
              </a:ext>
            </a:extLst>
          </p:cNvPr>
          <p:cNvSpPr/>
          <p:nvPr/>
        </p:nvSpPr>
        <p:spPr>
          <a:xfrm>
            <a:off x="1007555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8EB647-40AF-8944-AA2B-75D4FC5AC653}"/>
              </a:ext>
            </a:extLst>
          </p:cNvPr>
          <p:cNvSpPr/>
          <p:nvPr/>
        </p:nvSpPr>
        <p:spPr>
          <a:xfrm>
            <a:off x="9604086" y="2917859"/>
            <a:ext cx="2260092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Conscientiousness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2FADF15-8277-6149-8C5F-5DB97AD5409B}"/>
              </a:ext>
            </a:extLst>
          </p:cNvPr>
          <p:cNvSpPr/>
          <p:nvPr/>
        </p:nvSpPr>
        <p:spPr>
          <a:xfrm>
            <a:off x="308533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Civic Virtue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9C8CD10-029D-644C-ABAF-C19D7C9FE4DF}"/>
              </a:ext>
            </a:extLst>
          </p:cNvPr>
          <p:cNvSpPr/>
          <p:nvPr/>
        </p:nvSpPr>
        <p:spPr>
          <a:xfrm>
            <a:off x="5163121" y="2917859"/>
            <a:ext cx="1865757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Sportsmanship</a:t>
            </a:r>
          </a:p>
        </p:txBody>
      </p:sp>
    </p:spTree>
    <p:extLst>
      <p:ext uri="{BB962C8B-B14F-4D97-AF65-F5344CB8AC3E}">
        <p14:creationId xmlns:p14="http://schemas.microsoft.com/office/powerpoint/2010/main" val="2488332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</p:spTree>
    <p:extLst>
      <p:ext uri="{BB962C8B-B14F-4D97-AF65-F5344CB8AC3E}">
        <p14:creationId xmlns:p14="http://schemas.microsoft.com/office/powerpoint/2010/main" val="3513985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21755"/>
            <a:ext cx="8547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 </a:t>
            </a:r>
            <a:r>
              <a:rPr lang="en-US" sz="7200" dirty="0">
                <a:solidFill>
                  <a:schemeClr val="accent2">
                    <a:lumMod val="50000"/>
                  </a:schemeClr>
                </a:solidFill>
              </a:rPr>
              <a:t>- dimensions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7A0FC-9236-9142-A38E-73E077127BAC}"/>
              </a:ext>
            </a:extLst>
          </p:cNvPr>
          <p:cNvSpPr/>
          <p:nvPr/>
        </p:nvSpPr>
        <p:spPr>
          <a:xfrm>
            <a:off x="6025134" y="1561762"/>
            <a:ext cx="141732" cy="482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87454C-09A6-294D-A702-36843E403E32}"/>
              </a:ext>
            </a:extLst>
          </p:cNvPr>
          <p:cNvSpPr/>
          <p:nvPr/>
        </p:nvSpPr>
        <p:spPr>
          <a:xfrm>
            <a:off x="667969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Generalized Compliance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51A7B24-A84E-B245-95F0-CF2CB1CBBF34}"/>
              </a:ext>
            </a:extLst>
          </p:cNvPr>
          <p:cNvSpPr/>
          <p:nvPr/>
        </p:nvSpPr>
        <p:spPr>
          <a:xfrm>
            <a:off x="389077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D6DB40-8860-8A4C-81BC-07A4B01AE667}"/>
              </a:ext>
            </a:extLst>
          </p:cNvPr>
          <p:cNvSpPr/>
          <p:nvPr/>
        </p:nvSpPr>
        <p:spPr>
          <a:xfrm>
            <a:off x="751104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Courtesy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A4C39A2-5550-1E4D-9F6D-DB670EA9FAC2}"/>
              </a:ext>
            </a:extLst>
          </p:cNvPr>
          <p:cNvSpPr/>
          <p:nvPr/>
        </p:nvSpPr>
        <p:spPr>
          <a:xfrm>
            <a:off x="1007555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8EB647-40AF-8944-AA2B-75D4FC5AC653}"/>
              </a:ext>
            </a:extLst>
          </p:cNvPr>
          <p:cNvSpPr/>
          <p:nvPr/>
        </p:nvSpPr>
        <p:spPr>
          <a:xfrm>
            <a:off x="9604086" y="2917859"/>
            <a:ext cx="2260092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Conscientiousness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2FADF15-8277-6149-8C5F-5DB97AD5409B}"/>
              </a:ext>
            </a:extLst>
          </p:cNvPr>
          <p:cNvSpPr/>
          <p:nvPr/>
        </p:nvSpPr>
        <p:spPr>
          <a:xfrm>
            <a:off x="308533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Civic Virtue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9C8CD10-029D-644C-ABAF-C19D7C9FE4DF}"/>
              </a:ext>
            </a:extLst>
          </p:cNvPr>
          <p:cNvSpPr/>
          <p:nvPr/>
        </p:nvSpPr>
        <p:spPr>
          <a:xfrm>
            <a:off x="5163121" y="2917859"/>
            <a:ext cx="1865757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Sportsmanship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207DF2-3642-2445-A707-81D73C288BE0}"/>
              </a:ext>
            </a:extLst>
          </p:cNvPr>
          <p:cNvSpPr/>
          <p:nvPr/>
        </p:nvSpPr>
        <p:spPr>
          <a:xfrm>
            <a:off x="6679692" y="4273956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OCB-O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0521FD-454F-6946-A34C-64F4421FD2F9}"/>
              </a:ext>
            </a:extLst>
          </p:cNvPr>
          <p:cNvSpPr/>
          <p:nvPr/>
        </p:nvSpPr>
        <p:spPr>
          <a:xfrm>
            <a:off x="3890772" y="4273956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OCB-I</a:t>
            </a:r>
          </a:p>
        </p:txBody>
      </p:sp>
    </p:spTree>
    <p:extLst>
      <p:ext uri="{BB962C8B-B14F-4D97-AF65-F5344CB8AC3E}">
        <p14:creationId xmlns:p14="http://schemas.microsoft.com/office/powerpoint/2010/main" val="4095258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2CEC52-C743-854D-97F3-C26EE048DA62}"/>
              </a:ext>
            </a:extLst>
          </p:cNvPr>
          <p:cNvSpPr txBox="1"/>
          <p:nvPr/>
        </p:nvSpPr>
        <p:spPr>
          <a:xfrm>
            <a:off x="3237282" y="221755"/>
            <a:ext cx="8547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OCBs </a:t>
            </a:r>
            <a:r>
              <a:rPr lang="en-US" sz="7200" dirty="0">
                <a:solidFill>
                  <a:schemeClr val="accent2">
                    <a:lumMod val="50000"/>
                  </a:schemeClr>
                </a:solidFill>
              </a:rPr>
              <a:t>- dimensions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7A0FC-9236-9142-A38E-73E077127BAC}"/>
              </a:ext>
            </a:extLst>
          </p:cNvPr>
          <p:cNvSpPr/>
          <p:nvPr/>
        </p:nvSpPr>
        <p:spPr>
          <a:xfrm>
            <a:off x="6025134" y="1561762"/>
            <a:ext cx="141732" cy="482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87454C-09A6-294D-A702-36843E403E32}"/>
              </a:ext>
            </a:extLst>
          </p:cNvPr>
          <p:cNvSpPr/>
          <p:nvPr/>
        </p:nvSpPr>
        <p:spPr>
          <a:xfrm>
            <a:off x="667969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Generalized Compliance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51A7B24-A84E-B245-95F0-CF2CB1CBBF34}"/>
              </a:ext>
            </a:extLst>
          </p:cNvPr>
          <p:cNvSpPr/>
          <p:nvPr/>
        </p:nvSpPr>
        <p:spPr>
          <a:xfrm>
            <a:off x="3890772" y="1561762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D6DB40-8860-8A4C-81BC-07A4B01AE667}"/>
              </a:ext>
            </a:extLst>
          </p:cNvPr>
          <p:cNvSpPr/>
          <p:nvPr/>
        </p:nvSpPr>
        <p:spPr>
          <a:xfrm>
            <a:off x="751104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Courtesy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A4C39A2-5550-1E4D-9F6D-DB670EA9FAC2}"/>
              </a:ext>
            </a:extLst>
          </p:cNvPr>
          <p:cNvSpPr/>
          <p:nvPr/>
        </p:nvSpPr>
        <p:spPr>
          <a:xfrm>
            <a:off x="1007555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Altruism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8EB647-40AF-8944-AA2B-75D4FC5AC653}"/>
              </a:ext>
            </a:extLst>
          </p:cNvPr>
          <p:cNvSpPr/>
          <p:nvPr/>
        </p:nvSpPr>
        <p:spPr>
          <a:xfrm>
            <a:off x="9604086" y="2917859"/>
            <a:ext cx="2260092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Conscientiousness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2FADF15-8277-6149-8C5F-5DB97AD5409B}"/>
              </a:ext>
            </a:extLst>
          </p:cNvPr>
          <p:cNvSpPr/>
          <p:nvPr/>
        </p:nvSpPr>
        <p:spPr>
          <a:xfrm>
            <a:off x="3085338" y="2917859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Civic Virtue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9C8CD10-029D-644C-ABAF-C19D7C9FE4DF}"/>
              </a:ext>
            </a:extLst>
          </p:cNvPr>
          <p:cNvSpPr/>
          <p:nvPr/>
        </p:nvSpPr>
        <p:spPr>
          <a:xfrm>
            <a:off x="5163121" y="2917859"/>
            <a:ext cx="1865757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Sportsmanship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207DF2-3642-2445-A707-81D73C288BE0}"/>
              </a:ext>
            </a:extLst>
          </p:cNvPr>
          <p:cNvSpPr/>
          <p:nvPr/>
        </p:nvSpPr>
        <p:spPr>
          <a:xfrm>
            <a:off x="6679692" y="4273956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OCB-O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0521FD-454F-6946-A34C-64F4421FD2F9}"/>
              </a:ext>
            </a:extLst>
          </p:cNvPr>
          <p:cNvSpPr/>
          <p:nvPr/>
        </p:nvSpPr>
        <p:spPr>
          <a:xfrm>
            <a:off x="3890772" y="4273956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OCB-I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E7E2BF-B933-7E4C-81C3-C8858619C857}"/>
              </a:ext>
            </a:extLst>
          </p:cNvPr>
          <p:cNvSpPr/>
          <p:nvPr/>
        </p:nvSpPr>
        <p:spPr>
          <a:xfrm>
            <a:off x="6705614" y="5630053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Challenging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7E81544-2512-6C4F-B217-73281CA636B4}"/>
              </a:ext>
            </a:extLst>
          </p:cNvPr>
          <p:cNvSpPr/>
          <p:nvPr/>
        </p:nvSpPr>
        <p:spPr>
          <a:xfrm>
            <a:off x="3916694" y="5630053"/>
            <a:ext cx="1610868" cy="10222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Affiliative</a:t>
            </a:r>
          </a:p>
        </p:txBody>
      </p:sp>
    </p:spTree>
    <p:extLst>
      <p:ext uri="{BB962C8B-B14F-4D97-AF65-F5344CB8AC3E}">
        <p14:creationId xmlns:p14="http://schemas.microsoft.com/office/powerpoint/2010/main" val="28851592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058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5230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2245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225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24C595-B522-F245-A1FD-E82A10D2B120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103826A-E384-B845-A75F-DFA60A184576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E11F49-83E3-224D-8FC1-9E83E66F66D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049180-4EFE-FC43-8F7A-70420FEB46F5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582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24C595-B522-F245-A1FD-E82A10D2B120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103826A-E384-B845-A75F-DFA60A184576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E11F49-83E3-224D-8FC1-9E83E66F66D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B9918B9-C23A-0D42-85EC-CA1AD2697242}"/>
              </a:ext>
            </a:extLst>
          </p:cNvPr>
          <p:cNvSpPr/>
          <p:nvPr/>
        </p:nvSpPr>
        <p:spPr>
          <a:xfrm>
            <a:off x="6808024" y="5026942"/>
            <a:ext cx="420318" cy="9296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049180-4EFE-FC43-8F7A-70420FEB46F5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AB081C-B494-3C46-A133-FF4DD684FA7A}"/>
              </a:ext>
            </a:extLst>
          </p:cNvPr>
          <p:cNvSpPr/>
          <p:nvPr/>
        </p:nvSpPr>
        <p:spPr>
          <a:xfrm>
            <a:off x="6387706" y="5637091"/>
            <a:ext cx="420318" cy="31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593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24C595-B522-F245-A1FD-E82A10D2B120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103826A-E384-B845-A75F-DFA60A184576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E11F49-83E3-224D-8FC1-9E83E66F66D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B9918B9-C23A-0D42-85EC-CA1AD2697242}"/>
              </a:ext>
            </a:extLst>
          </p:cNvPr>
          <p:cNvSpPr/>
          <p:nvPr/>
        </p:nvSpPr>
        <p:spPr>
          <a:xfrm>
            <a:off x="6808024" y="5026942"/>
            <a:ext cx="420318" cy="9296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9EC26-839E-9749-A70A-B92CA2664461}"/>
              </a:ext>
            </a:extLst>
          </p:cNvPr>
          <p:cNvSpPr/>
          <p:nvPr/>
        </p:nvSpPr>
        <p:spPr>
          <a:xfrm>
            <a:off x="8599636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AFFCB14-7587-A148-AD0B-C880657C6724}"/>
              </a:ext>
            </a:extLst>
          </p:cNvPr>
          <p:cNvSpPr/>
          <p:nvPr/>
        </p:nvSpPr>
        <p:spPr>
          <a:xfrm>
            <a:off x="10397477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049180-4EFE-FC43-8F7A-70420FEB46F5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AB081C-B494-3C46-A133-FF4DD684FA7A}"/>
              </a:ext>
            </a:extLst>
          </p:cNvPr>
          <p:cNvSpPr/>
          <p:nvPr/>
        </p:nvSpPr>
        <p:spPr>
          <a:xfrm>
            <a:off x="6387706" y="5637091"/>
            <a:ext cx="420318" cy="31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0C7DE1F-581B-DF40-9E04-16FA3B7AF728}"/>
              </a:ext>
            </a:extLst>
          </p:cNvPr>
          <p:cNvSpPr/>
          <p:nvPr/>
        </p:nvSpPr>
        <p:spPr>
          <a:xfrm>
            <a:off x="8179318" y="5026943"/>
            <a:ext cx="420318" cy="929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0DBCB1E-70EC-A544-807F-4661276679B8}"/>
              </a:ext>
            </a:extLst>
          </p:cNvPr>
          <p:cNvSpPr/>
          <p:nvPr/>
        </p:nvSpPr>
        <p:spPr>
          <a:xfrm>
            <a:off x="9970930" y="4917336"/>
            <a:ext cx="420318" cy="1039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2173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A267D-E3D3-514F-AAB9-46D3B0B2F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Extra Milers</a:t>
            </a:r>
          </a:p>
          <a:p>
            <a:pPr marL="0" indent="0">
              <a:buNone/>
            </a:pPr>
            <a:r>
              <a:rPr lang="en-US" sz="1000" dirty="0"/>
              <a:t>- Li, Zhao, Walter, Zhang, &amp; Yu, 2015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90AF82-E0BB-C040-BF94-0A14971BC56C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Good Soldiers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Methot</a:t>
            </a:r>
            <a:r>
              <a:rPr lang="en-US" sz="1000" dirty="0"/>
              <a:t>, </a:t>
            </a:r>
            <a:r>
              <a:rPr lang="en-US" sz="1000" dirty="0" err="1"/>
              <a:t>Lepak</a:t>
            </a:r>
            <a:r>
              <a:rPr lang="en-US" sz="1000" dirty="0"/>
              <a:t>, Shipp, &amp; Boswell, 2017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/>
              <a:t>- </a:t>
            </a:r>
            <a:r>
              <a:rPr lang="en-US" sz="1000" dirty="0" err="1"/>
              <a:t>Bolino</a:t>
            </a:r>
            <a:r>
              <a:rPr lang="en-US" sz="1000" dirty="0"/>
              <a:t> 2015</a:t>
            </a:r>
          </a:p>
        </p:txBody>
      </p:sp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24C595-B522-F245-A1FD-E82A10D2B120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103826A-E384-B845-A75F-DFA60A184576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E11F49-83E3-224D-8FC1-9E83E66F66D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B9918B9-C23A-0D42-85EC-CA1AD2697242}"/>
              </a:ext>
            </a:extLst>
          </p:cNvPr>
          <p:cNvSpPr/>
          <p:nvPr/>
        </p:nvSpPr>
        <p:spPr>
          <a:xfrm>
            <a:off x="6808024" y="5026942"/>
            <a:ext cx="420318" cy="9296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9EC26-839E-9749-A70A-B92CA2664461}"/>
              </a:ext>
            </a:extLst>
          </p:cNvPr>
          <p:cNvSpPr/>
          <p:nvPr/>
        </p:nvSpPr>
        <p:spPr>
          <a:xfrm>
            <a:off x="8599636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4DB474-59FF-154A-9480-EA575106ECEE}"/>
              </a:ext>
            </a:extLst>
          </p:cNvPr>
          <p:cNvSpPr txBox="1"/>
          <p:nvPr/>
        </p:nvSpPr>
        <p:spPr>
          <a:xfrm>
            <a:off x="3237282" y="215129"/>
            <a:ext cx="3307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2">
                    <a:lumMod val="50000"/>
                  </a:schemeClr>
                </a:solidFill>
              </a:rPr>
              <a:t>Pattern</a:t>
            </a:r>
            <a:endParaRPr lang="en-US" sz="72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38" name="Picture 37" descr="A picture containing bird&#10;&#10;Description automatically generated">
            <a:extLst>
              <a:ext uri="{FF2B5EF4-FFF2-40B4-BE49-F238E27FC236}">
                <a16:creationId xmlns:a16="http://schemas.microsoft.com/office/drawing/2014/main" id="{B34E0B9E-3AB4-5C41-9C4A-14731A7B20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3567412" y="2916849"/>
            <a:ext cx="1466088" cy="1128637"/>
          </a:xfrm>
          <a:prstGeom prst="rect">
            <a:avLst/>
          </a:prstGeom>
        </p:spPr>
      </p:pic>
      <p:pic>
        <p:nvPicPr>
          <p:cNvPr id="42" name="Picture 41" descr="A picture containing bird&#10;&#10;Description automatically generated">
            <a:extLst>
              <a:ext uri="{FF2B5EF4-FFF2-40B4-BE49-F238E27FC236}">
                <a16:creationId xmlns:a16="http://schemas.microsoft.com/office/drawing/2014/main" id="{A9E792C6-67C0-1C49-906E-C2790B5394A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6096000" y="2916849"/>
            <a:ext cx="1466088" cy="1128637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B4A4C8B3-1E00-5643-B6AC-996D5C97C890}"/>
              </a:ext>
            </a:extLst>
          </p:cNvPr>
          <p:cNvSpPr txBox="1"/>
          <p:nvPr/>
        </p:nvSpPr>
        <p:spPr>
          <a:xfrm>
            <a:off x="5177886" y="2935370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AFFCB14-7587-A148-AD0B-C880657C6724}"/>
              </a:ext>
            </a:extLst>
          </p:cNvPr>
          <p:cNvSpPr/>
          <p:nvPr/>
        </p:nvSpPr>
        <p:spPr>
          <a:xfrm>
            <a:off x="10397477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049180-4EFE-FC43-8F7A-70420FEB46F5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AB081C-B494-3C46-A133-FF4DD684FA7A}"/>
              </a:ext>
            </a:extLst>
          </p:cNvPr>
          <p:cNvSpPr/>
          <p:nvPr/>
        </p:nvSpPr>
        <p:spPr>
          <a:xfrm>
            <a:off x="6387706" y="5637091"/>
            <a:ext cx="420318" cy="31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0C7DE1F-581B-DF40-9E04-16FA3B7AF728}"/>
              </a:ext>
            </a:extLst>
          </p:cNvPr>
          <p:cNvSpPr/>
          <p:nvPr/>
        </p:nvSpPr>
        <p:spPr>
          <a:xfrm>
            <a:off x="8179318" y="5026943"/>
            <a:ext cx="420318" cy="929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0DBCB1E-70EC-A544-807F-4661276679B8}"/>
              </a:ext>
            </a:extLst>
          </p:cNvPr>
          <p:cNvSpPr/>
          <p:nvPr/>
        </p:nvSpPr>
        <p:spPr>
          <a:xfrm>
            <a:off x="9970930" y="4917336"/>
            <a:ext cx="420318" cy="1039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752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0869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44CF4371-5EE4-714E-9D41-2CFA8A7EB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BB645199-869E-4745-B0B1-9518DCC256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24C595-B522-F245-A1FD-E82A10D2B120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103826A-E384-B845-A75F-DFA60A184576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AC7909-EE40-EA43-9F73-4B8B4AC9550C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E11F49-83E3-224D-8FC1-9E83E66F66D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B9918B9-C23A-0D42-85EC-CA1AD2697242}"/>
              </a:ext>
            </a:extLst>
          </p:cNvPr>
          <p:cNvSpPr/>
          <p:nvPr/>
        </p:nvSpPr>
        <p:spPr>
          <a:xfrm>
            <a:off x="6808024" y="5026942"/>
            <a:ext cx="420318" cy="9296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9EC26-839E-9749-A70A-B92CA2664461}"/>
              </a:ext>
            </a:extLst>
          </p:cNvPr>
          <p:cNvSpPr/>
          <p:nvPr/>
        </p:nvSpPr>
        <p:spPr>
          <a:xfrm>
            <a:off x="8599636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D5AE01F-FF5F-5F42-94A6-9AA2522DB677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0D4E0FA-6F9F-C74B-9A59-D722CDB9E1D6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AFFCB14-7587-A148-AD0B-C880657C6724}"/>
              </a:ext>
            </a:extLst>
          </p:cNvPr>
          <p:cNvSpPr/>
          <p:nvPr/>
        </p:nvSpPr>
        <p:spPr>
          <a:xfrm>
            <a:off x="10397477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A19E1B-A49C-CB42-817A-AB104DF7FB95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049180-4EFE-FC43-8F7A-70420FEB46F5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AB081C-B494-3C46-A133-FF4DD684FA7A}"/>
              </a:ext>
            </a:extLst>
          </p:cNvPr>
          <p:cNvSpPr/>
          <p:nvPr/>
        </p:nvSpPr>
        <p:spPr>
          <a:xfrm>
            <a:off x="6387706" y="5637091"/>
            <a:ext cx="420318" cy="31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0C7DE1F-581B-DF40-9E04-16FA3B7AF728}"/>
              </a:ext>
            </a:extLst>
          </p:cNvPr>
          <p:cNvSpPr/>
          <p:nvPr/>
        </p:nvSpPr>
        <p:spPr>
          <a:xfrm>
            <a:off x="8179318" y="5026943"/>
            <a:ext cx="420318" cy="929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0DBCB1E-70EC-A544-807F-4661276679B8}"/>
              </a:ext>
            </a:extLst>
          </p:cNvPr>
          <p:cNvSpPr/>
          <p:nvPr/>
        </p:nvSpPr>
        <p:spPr>
          <a:xfrm>
            <a:off x="9970930" y="4917336"/>
            <a:ext cx="420318" cy="1039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385BB7-9BD9-F642-936B-DC95A068D0B7}"/>
              </a:ext>
            </a:extLst>
          </p:cNvPr>
          <p:cNvSpPr txBox="1"/>
          <p:nvPr/>
        </p:nvSpPr>
        <p:spPr>
          <a:xfrm>
            <a:off x="3237282" y="215129"/>
            <a:ext cx="45801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893FC4"/>
                </a:solidFill>
              </a:rPr>
              <a:t>Predictors</a:t>
            </a:r>
          </a:p>
        </p:txBody>
      </p:sp>
      <p:sp>
        <p:nvSpPr>
          <p:cNvPr id="27" name="Bent-Up Arrow 26">
            <a:extLst>
              <a:ext uri="{FF2B5EF4-FFF2-40B4-BE49-F238E27FC236}">
                <a16:creationId xmlns:a16="http://schemas.microsoft.com/office/drawing/2014/main" id="{B2846559-98E4-6C43-A010-11E87C959B10}"/>
              </a:ext>
            </a:extLst>
          </p:cNvPr>
          <p:cNvSpPr/>
          <p:nvPr/>
        </p:nvSpPr>
        <p:spPr>
          <a:xfrm rot="10800000">
            <a:off x="1659680" y="2057564"/>
            <a:ext cx="2194560" cy="1399032"/>
          </a:xfrm>
          <a:prstGeom prst="bentUp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D88F4E83-B06A-9F4B-8F24-3B332862F3F4}"/>
              </a:ext>
            </a:extLst>
          </p:cNvPr>
          <p:cNvSpPr txBox="1">
            <a:spLocks/>
          </p:cNvSpPr>
          <p:nvPr/>
        </p:nvSpPr>
        <p:spPr>
          <a:xfrm>
            <a:off x="3998181" y="1756312"/>
            <a:ext cx="7913142" cy="18000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Prosocial Motives | Personality Fairness 		     | Values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Satisfaction</a:t>
            </a:r>
          </a:p>
        </p:txBody>
      </p:sp>
    </p:spTree>
    <p:extLst>
      <p:ext uri="{BB962C8B-B14F-4D97-AF65-F5344CB8AC3E}">
        <p14:creationId xmlns:p14="http://schemas.microsoft.com/office/powerpoint/2010/main" val="38400341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</p:spTree>
    <p:extLst>
      <p:ext uri="{BB962C8B-B14F-4D97-AF65-F5344CB8AC3E}">
        <p14:creationId xmlns:p14="http://schemas.microsoft.com/office/powerpoint/2010/main" val="38176568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</p:spTree>
    <p:extLst>
      <p:ext uri="{BB962C8B-B14F-4D97-AF65-F5344CB8AC3E}">
        <p14:creationId xmlns:p14="http://schemas.microsoft.com/office/powerpoint/2010/main" val="36968058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pic>
        <p:nvPicPr>
          <p:cNvPr id="30" name="Picture 29" descr="A picture containing bird&#10;&#10;Description automatically generated">
            <a:extLst>
              <a:ext uri="{FF2B5EF4-FFF2-40B4-BE49-F238E27FC236}">
                <a16:creationId xmlns:a16="http://schemas.microsoft.com/office/drawing/2014/main" id="{699EB877-3C13-0347-AE0A-2D5F263556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31" name="Picture 30" descr="A picture containing bird&#10;&#10;Description automatically generated">
            <a:extLst>
              <a:ext uri="{FF2B5EF4-FFF2-40B4-BE49-F238E27FC236}">
                <a16:creationId xmlns:a16="http://schemas.microsoft.com/office/drawing/2014/main" id="{2481C597-6CCA-EF43-B82C-FFC900B3DF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2FC4AC4-EF78-0F4A-95FA-349A7804E1D8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B51248B-D016-7D4C-9885-9E4F41D700C2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</p:spTree>
    <p:extLst>
      <p:ext uri="{BB962C8B-B14F-4D97-AF65-F5344CB8AC3E}">
        <p14:creationId xmlns:p14="http://schemas.microsoft.com/office/powerpoint/2010/main" val="20121255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pic>
        <p:nvPicPr>
          <p:cNvPr id="30" name="Picture 29" descr="A picture containing bird&#10;&#10;Description automatically generated">
            <a:extLst>
              <a:ext uri="{FF2B5EF4-FFF2-40B4-BE49-F238E27FC236}">
                <a16:creationId xmlns:a16="http://schemas.microsoft.com/office/drawing/2014/main" id="{699EB877-3C13-0347-AE0A-2D5F263556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31" name="Picture 30" descr="A picture containing bird&#10;&#10;Description automatically generated">
            <a:extLst>
              <a:ext uri="{FF2B5EF4-FFF2-40B4-BE49-F238E27FC236}">
                <a16:creationId xmlns:a16="http://schemas.microsoft.com/office/drawing/2014/main" id="{2481C597-6CCA-EF43-B82C-FFC900B3DF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2FC4AC4-EF78-0F4A-95FA-349A7804E1D8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B51248B-D016-7D4C-9885-9E4F41D700C2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</p:spTree>
    <p:extLst>
      <p:ext uri="{BB962C8B-B14F-4D97-AF65-F5344CB8AC3E}">
        <p14:creationId xmlns:p14="http://schemas.microsoft.com/office/powerpoint/2010/main" val="20828267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pic>
        <p:nvPicPr>
          <p:cNvPr id="30" name="Picture 29" descr="A picture containing bird&#10;&#10;Description automatically generated">
            <a:extLst>
              <a:ext uri="{FF2B5EF4-FFF2-40B4-BE49-F238E27FC236}">
                <a16:creationId xmlns:a16="http://schemas.microsoft.com/office/drawing/2014/main" id="{699EB877-3C13-0347-AE0A-2D5F263556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31" name="Picture 30" descr="A picture containing bird&#10;&#10;Description automatically generated">
            <a:extLst>
              <a:ext uri="{FF2B5EF4-FFF2-40B4-BE49-F238E27FC236}">
                <a16:creationId xmlns:a16="http://schemas.microsoft.com/office/drawing/2014/main" id="{2481C597-6CCA-EF43-B82C-FFC900B3DF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2FC4AC4-EF78-0F4A-95FA-349A7804E1D8}"/>
              </a:ext>
            </a:extLst>
          </p:cNvPr>
          <p:cNvCxnSpPr>
            <a:cxnSpLocks/>
          </p:cNvCxnSpPr>
          <p:nvPr/>
        </p:nvCxnSpPr>
        <p:spPr>
          <a:xfrm>
            <a:off x="1220596" y="3686621"/>
            <a:ext cx="0" cy="2680641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B51248B-D016-7D4C-9885-9E4F41D700C2}"/>
              </a:ext>
            </a:extLst>
          </p:cNvPr>
          <p:cNvSpPr txBox="1"/>
          <p:nvPr/>
        </p:nvSpPr>
        <p:spPr>
          <a:xfrm>
            <a:off x="226315" y="474310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OCBs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2DF03B-3334-0944-8E6E-73F8AF6730C5}"/>
              </a:ext>
            </a:extLst>
          </p:cNvPr>
          <p:cNvSpPr/>
          <p:nvPr/>
        </p:nvSpPr>
        <p:spPr>
          <a:xfrm>
            <a:off x="3238898" y="5707644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914632-0FE9-4B48-A41A-CB45A4FC5F03}"/>
              </a:ext>
            </a:extLst>
          </p:cNvPr>
          <p:cNvSpPr/>
          <p:nvPr/>
        </p:nvSpPr>
        <p:spPr>
          <a:xfrm>
            <a:off x="5005895" y="5446149"/>
            <a:ext cx="420318" cy="5080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D6D8CB-EAE7-4745-AF63-6216B2C43F8B}"/>
              </a:ext>
            </a:extLst>
          </p:cNvPr>
          <p:cNvSpPr/>
          <p:nvPr/>
        </p:nvSpPr>
        <p:spPr>
          <a:xfrm>
            <a:off x="6808024" y="5026942"/>
            <a:ext cx="420318" cy="9296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C21788-F65C-DC42-881E-8141E014CCDB}"/>
              </a:ext>
            </a:extLst>
          </p:cNvPr>
          <p:cNvSpPr/>
          <p:nvPr/>
        </p:nvSpPr>
        <p:spPr>
          <a:xfrm>
            <a:off x="8599636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C6D20BF-07F3-404D-9AE0-F1D1EAB96467}"/>
              </a:ext>
            </a:extLst>
          </p:cNvPr>
          <p:cNvSpPr/>
          <p:nvPr/>
        </p:nvSpPr>
        <p:spPr>
          <a:xfrm>
            <a:off x="10397477" y="5707643"/>
            <a:ext cx="420318" cy="2489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70A82A-954A-7A48-8030-22332780DDAC}"/>
              </a:ext>
            </a:extLst>
          </p:cNvPr>
          <p:cNvSpPr/>
          <p:nvPr/>
        </p:nvSpPr>
        <p:spPr>
          <a:xfrm>
            <a:off x="2804482" y="5038815"/>
            <a:ext cx="420318" cy="917733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E548BB-59FB-894B-8A11-0A5908AC989C}"/>
              </a:ext>
            </a:extLst>
          </p:cNvPr>
          <p:cNvSpPr/>
          <p:nvPr/>
        </p:nvSpPr>
        <p:spPr>
          <a:xfrm>
            <a:off x="4596094" y="5205019"/>
            <a:ext cx="420318" cy="751529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AF490B-3BB1-3B42-9996-9799A0775600}"/>
              </a:ext>
            </a:extLst>
          </p:cNvPr>
          <p:cNvSpPr/>
          <p:nvPr/>
        </p:nvSpPr>
        <p:spPr>
          <a:xfrm>
            <a:off x="6387706" y="5637091"/>
            <a:ext cx="420318" cy="319457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76BA5BB-69FB-EA4E-89B9-D11D544DADA0}"/>
              </a:ext>
            </a:extLst>
          </p:cNvPr>
          <p:cNvSpPr/>
          <p:nvPr/>
        </p:nvSpPr>
        <p:spPr>
          <a:xfrm>
            <a:off x="8179318" y="5026943"/>
            <a:ext cx="420318" cy="929605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0B9141-D904-EF43-87D1-834D6A06CBCD}"/>
              </a:ext>
            </a:extLst>
          </p:cNvPr>
          <p:cNvSpPr/>
          <p:nvPr/>
        </p:nvSpPr>
        <p:spPr>
          <a:xfrm>
            <a:off x="9970930" y="4917336"/>
            <a:ext cx="420318" cy="1039212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52B122D-6EF8-1245-A1FD-7ED3FEBC7435}"/>
              </a:ext>
            </a:extLst>
          </p:cNvPr>
          <p:cNvCxnSpPr>
            <a:cxnSpLocks/>
          </p:cNvCxnSpPr>
          <p:nvPr/>
        </p:nvCxnSpPr>
        <p:spPr>
          <a:xfrm flipH="1">
            <a:off x="2187482" y="6265634"/>
            <a:ext cx="8714231" cy="0"/>
          </a:xfrm>
          <a:prstGeom prst="line">
            <a:avLst/>
          </a:prstGeom>
          <a:ln w="190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DDE7F21-F17A-6144-8DE1-28DF65437A6B}"/>
              </a:ext>
            </a:extLst>
          </p:cNvPr>
          <p:cNvSpPr txBox="1"/>
          <p:nvPr/>
        </p:nvSpPr>
        <p:spPr>
          <a:xfrm>
            <a:off x="5747988" y="632368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pic>
        <p:nvPicPr>
          <p:cNvPr id="22" name="Picture 21" descr="A picture containing bird&#10;&#10;Description automatically generated">
            <a:extLst>
              <a:ext uri="{FF2B5EF4-FFF2-40B4-BE49-F238E27FC236}">
                <a16:creationId xmlns:a16="http://schemas.microsoft.com/office/drawing/2014/main" id="{22042853-B0E0-6444-BA8B-A0F60E8376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3780144" y="2821378"/>
            <a:ext cx="1466088" cy="1128637"/>
          </a:xfrm>
          <a:prstGeom prst="rect">
            <a:avLst/>
          </a:prstGeom>
        </p:spPr>
      </p:pic>
      <p:pic>
        <p:nvPicPr>
          <p:cNvPr id="23" name="Picture 22" descr="A picture containing bird&#10;&#10;Description automatically generated">
            <a:extLst>
              <a:ext uri="{FF2B5EF4-FFF2-40B4-BE49-F238E27FC236}">
                <a16:creationId xmlns:a16="http://schemas.microsoft.com/office/drawing/2014/main" id="{86872EF8-486C-6F4C-80E1-21BE34451CB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6308732" y="2821378"/>
            <a:ext cx="1466088" cy="112863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CF6D62C-353D-B54D-8F6F-A6B60B02D952}"/>
              </a:ext>
            </a:extLst>
          </p:cNvPr>
          <p:cNvSpPr txBox="1"/>
          <p:nvPr/>
        </p:nvSpPr>
        <p:spPr>
          <a:xfrm>
            <a:off x="5390618" y="2839899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5913846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D92C0529-0413-5D46-BBEE-CF89FC2DA59A}"/>
              </a:ext>
            </a:extLst>
          </p:cNvPr>
          <p:cNvSpPr/>
          <p:nvPr/>
        </p:nvSpPr>
        <p:spPr>
          <a:xfrm>
            <a:off x="2657061" y="2835965"/>
            <a:ext cx="4982817" cy="245166"/>
          </a:xfrm>
          <a:prstGeom prst="lef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260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D92C0529-0413-5D46-BBEE-CF89FC2DA59A}"/>
              </a:ext>
            </a:extLst>
          </p:cNvPr>
          <p:cNvSpPr/>
          <p:nvPr/>
        </p:nvSpPr>
        <p:spPr>
          <a:xfrm>
            <a:off x="2657061" y="2835965"/>
            <a:ext cx="4982817" cy="245166"/>
          </a:xfrm>
          <a:prstGeom prst="lef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picture containing bird&#10;&#10;Description automatically generated">
            <a:extLst>
              <a:ext uri="{FF2B5EF4-FFF2-40B4-BE49-F238E27FC236}">
                <a16:creationId xmlns:a16="http://schemas.microsoft.com/office/drawing/2014/main" id="{9A1EBC1A-E5F2-6F4B-A7BB-A732F6F36F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26" name="Picture 25" descr="A picture containing bird&#10;&#10;Description automatically generated">
            <a:extLst>
              <a:ext uri="{FF2B5EF4-FFF2-40B4-BE49-F238E27FC236}">
                <a16:creationId xmlns:a16="http://schemas.microsoft.com/office/drawing/2014/main" id="{71134FCF-63B2-8342-AC82-03E4DC4D7F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5986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D92C0529-0413-5D46-BBEE-CF89FC2DA59A}"/>
              </a:ext>
            </a:extLst>
          </p:cNvPr>
          <p:cNvSpPr/>
          <p:nvPr/>
        </p:nvSpPr>
        <p:spPr>
          <a:xfrm>
            <a:off x="2657061" y="2835965"/>
            <a:ext cx="4982817" cy="245166"/>
          </a:xfrm>
          <a:prstGeom prst="lef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picture containing bird&#10;&#10;Description automatically generated">
            <a:extLst>
              <a:ext uri="{FF2B5EF4-FFF2-40B4-BE49-F238E27FC236}">
                <a16:creationId xmlns:a16="http://schemas.microsoft.com/office/drawing/2014/main" id="{9A1EBC1A-E5F2-6F4B-A7BB-A732F6F36F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26" name="Picture 25" descr="A picture containing bird&#10;&#10;Description automatically generated">
            <a:extLst>
              <a:ext uri="{FF2B5EF4-FFF2-40B4-BE49-F238E27FC236}">
                <a16:creationId xmlns:a16="http://schemas.microsoft.com/office/drawing/2014/main" id="{71134FCF-63B2-8342-AC82-03E4DC4D7F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10E916-5AA5-1B4A-8703-018F550432E3}"/>
              </a:ext>
            </a:extLst>
          </p:cNvPr>
          <p:cNvSpPr txBox="1"/>
          <p:nvPr/>
        </p:nvSpPr>
        <p:spPr>
          <a:xfrm>
            <a:off x="3209632" y="4748587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 err="1"/>
              <a:t>Employee</a:t>
            </a:r>
            <a:r>
              <a:rPr lang="en-US" baseline="-25000" dirty="0" err="1"/>
              <a:t>i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91FA0F-FCA8-854D-B150-57262D598DEA}"/>
              </a:ext>
            </a:extLst>
          </p:cNvPr>
          <p:cNvSpPr txBox="1"/>
          <p:nvPr/>
        </p:nvSpPr>
        <p:spPr>
          <a:xfrm>
            <a:off x="7083106" y="4748587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/>
              <a:t>Employee</a:t>
            </a:r>
            <a:r>
              <a:rPr lang="en-US" baseline="-25000" dirty="0"/>
              <a:t>i+1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0BE5DC-6997-7547-9287-44C08B6FE61D}"/>
              </a:ext>
            </a:extLst>
          </p:cNvPr>
          <p:cNvSpPr txBox="1"/>
          <p:nvPr/>
        </p:nvSpPr>
        <p:spPr>
          <a:xfrm>
            <a:off x="5933127" y="4443398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8029367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D92C0529-0413-5D46-BBEE-CF89FC2DA59A}"/>
              </a:ext>
            </a:extLst>
          </p:cNvPr>
          <p:cNvSpPr/>
          <p:nvPr/>
        </p:nvSpPr>
        <p:spPr>
          <a:xfrm>
            <a:off x="2657061" y="2835965"/>
            <a:ext cx="4982817" cy="245166"/>
          </a:xfrm>
          <a:prstGeom prst="lef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picture containing bird&#10;&#10;Description automatically generated">
            <a:extLst>
              <a:ext uri="{FF2B5EF4-FFF2-40B4-BE49-F238E27FC236}">
                <a16:creationId xmlns:a16="http://schemas.microsoft.com/office/drawing/2014/main" id="{9A1EBC1A-E5F2-6F4B-A7BB-A732F6F36F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26" name="Picture 25" descr="A picture containing bird&#10;&#10;Description automatically generated">
            <a:extLst>
              <a:ext uri="{FF2B5EF4-FFF2-40B4-BE49-F238E27FC236}">
                <a16:creationId xmlns:a16="http://schemas.microsoft.com/office/drawing/2014/main" id="{71134FCF-63B2-8342-AC82-03E4DC4D7F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10E916-5AA5-1B4A-8703-018F550432E3}"/>
              </a:ext>
            </a:extLst>
          </p:cNvPr>
          <p:cNvSpPr txBox="1"/>
          <p:nvPr/>
        </p:nvSpPr>
        <p:spPr>
          <a:xfrm>
            <a:off x="3209632" y="5276509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 err="1"/>
              <a:t>Employee</a:t>
            </a:r>
            <a:r>
              <a:rPr lang="en-US" baseline="-25000" dirty="0" err="1"/>
              <a:t>i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91FA0F-FCA8-854D-B150-57262D598DEA}"/>
              </a:ext>
            </a:extLst>
          </p:cNvPr>
          <p:cNvSpPr txBox="1"/>
          <p:nvPr/>
        </p:nvSpPr>
        <p:spPr>
          <a:xfrm>
            <a:off x="7083106" y="5276509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/>
              <a:t>Employee</a:t>
            </a:r>
            <a:r>
              <a:rPr lang="en-US" baseline="-25000" dirty="0"/>
              <a:t>i+1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0BE5DC-6997-7547-9287-44C08B6FE61D}"/>
              </a:ext>
            </a:extLst>
          </p:cNvPr>
          <p:cNvSpPr txBox="1"/>
          <p:nvPr/>
        </p:nvSpPr>
        <p:spPr>
          <a:xfrm>
            <a:off x="5933127" y="4971320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  <p:pic>
        <p:nvPicPr>
          <p:cNvPr id="13" name="Picture 12" descr="A picture containing bird&#10;&#10;Description automatically generated">
            <a:extLst>
              <a:ext uri="{FF2B5EF4-FFF2-40B4-BE49-F238E27FC236}">
                <a16:creationId xmlns:a16="http://schemas.microsoft.com/office/drawing/2014/main" id="{C85F35F0-557B-7847-9C88-F0CBCC8216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4322889" y="3629190"/>
            <a:ext cx="1466088" cy="1128637"/>
          </a:xfrm>
          <a:prstGeom prst="rect">
            <a:avLst/>
          </a:prstGeom>
        </p:spPr>
      </p:pic>
      <p:pic>
        <p:nvPicPr>
          <p:cNvPr id="14" name="Picture 13" descr="A picture containing bird&#10;&#10;Description automatically generated">
            <a:extLst>
              <a:ext uri="{FF2B5EF4-FFF2-40B4-BE49-F238E27FC236}">
                <a16:creationId xmlns:a16="http://schemas.microsoft.com/office/drawing/2014/main" id="{9EDD6B09-873F-A340-A546-62F38BA4C8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6851477" y="3629190"/>
            <a:ext cx="1466088" cy="11286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B93A0D7-539D-8E43-B3A6-6355641C40AB}"/>
              </a:ext>
            </a:extLst>
          </p:cNvPr>
          <p:cNvSpPr txBox="1"/>
          <p:nvPr/>
        </p:nvSpPr>
        <p:spPr>
          <a:xfrm>
            <a:off x="5933363" y="3647711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978220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</p:spTree>
    <p:extLst>
      <p:ext uri="{BB962C8B-B14F-4D97-AF65-F5344CB8AC3E}">
        <p14:creationId xmlns:p14="http://schemas.microsoft.com/office/powerpoint/2010/main" val="11150888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3368040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Situation</a:t>
            </a:r>
          </a:p>
          <a:p>
            <a:pPr marL="0" indent="0">
              <a:buNone/>
            </a:pPr>
            <a:r>
              <a:rPr lang="en-US" sz="1800" dirty="0"/>
              <a:t>- Requests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985760" y="2011680"/>
            <a:ext cx="3645408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/>
              <a:t>Chance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 Walks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D92C0529-0413-5D46-BBEE-CF89FC2DA59A}"/>
              </a:ext>
            </a:extLst>
          </p:cNvPr>
          <p:cNvSpPr/>
          <p:nvPr/>
        </p:nvSpPr>
        <p:spPr>
          <a:xfrm>
            <a:off x="2657061" y="2835965"/>
            <a:ext cx="4982817" cy="245166"/>
          </a:xfrm>
          <a:prstGeom prst="lef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picture containing bird&#10;&#10;Description automatically generated">
            <a:extLst>
              <a:ext uri="{FF2B5EF4-FFF2-40B4-BE49-F238E27FC236}">
                <a16:creationId xmlns:a16="http://schemas.microsoft.com/office/drawing/2014/main" id="{9A1EBC1A-E5F2-6F4B-A7BB-A732F6F36F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1290872" y="3904868"/>
            <a:ext cx="1466088" cy="1128637"/>
          </a:xfrm>
          <a:prstGeom prst="rect">
            <a:avLst/>
          </a:prstGeom>
        </p:spPr>
      </p:pic>
      <p:pic>
        <p:nvPicPr>
          <p:cNvPr id="26" name="Picture 25" descr="A picture containing bird&#10;&#10;Description automatically generated">
            <a:extLst>
              <a:ext uri="{FF2B5EF4-FFF2-40B4-BE49-F238E27FC236}">
                <a16:creationId xmlns:a16="http://schemas.microsoft.com/office/drawing/2014/main" id="{71134FCF-63B2-8342-AC82-03E4DC4D7F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1290872" y="5043563"/>
            <a:ext cx="1466088" cy="11286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10E916-5AA5-1B4A-8703-018F550432E3}"/>
              </a:ext>
            </a:extLst>
          </p:cNvPr>
          <p:cNvSpPr txBox="1"/>
          <p:nvPr/>
        </p:nvSpPr>
        <p:spPr>
          <a:xfrm>
            <a:off x="3209632" y="5276509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 err="1"/>
              <a:t>Employee</a:t>
            </a:r>
            <a:r>
              <a:rPr lang="en-US" baseline="-25000" dirty="0" err="1"/>
              <a:t>i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91FA0F-FCA8-854D-B150-57262D598DEA}"/>
              </a:ext>
            </a:extLst>
          </p:cNvPr>
          <p:cNvSpPr txBox="1"/>
          <p:nvPr/>
        </p:nvSpPr>
        <p:spPr>
          <a:xfrm>
            <a:off x="7083106" y="5276509"/>
            <a:ext cx="2201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Opportunity Stock</a:t>
            </a:r>
          </a:p>
          <a:p>
            <a:pPr algn="ctr"/>
            <a:r>
              <a:rPr lang="en-US" dirty="0"/>
              <a:t>Employee</a:t>
            </a:r>
            <a:r>
              <a:rPr lang="en-US" baseline="-25000" dirty="0"/>
              <a:t>i+1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0BE5DC-6997-7547-9287-44C08B6FE61D}"/>
              </a:ext>
            </a:extLst>
          </p:cNvPr>
          <p:cNvSpPr txBox="1"/>
          <p:nvPr/>
        </p:nvSpPr>
        <p:spPr>
          <a:xfrm>
            <a:off x="5933127" y="4971320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  <p:pic>
        <p:nvPicPr>
          <p:cNvPr id="13" name="Picture 12" descr="A picture containing bird&#10;&#10;Description automatically generated">
            <a:extLst>
              <a:ext uri="{FF2B5EF4-FFF2-40B4-BE49-F238E27FC236}">
                <a16:creationId xmlns:a16="http://schemas.microsoft.com/office/drawing/2014/main" id="{C85F35F0-557B-7847-9C88-F0CBCC8216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4322889" y="3629190"/>
            <a:ext cx="1466088" cy="1128637"/>
          </a:xfrm>
          <a:prstGeom prst="rect">
            <a:avLst/>
          </a:prstGeom>
        </p:spPr>
      </p:pic>
      <p:pic>
        <p:nvPicPr>
          <p:cNvPr id="14" name="Picture 13" descr="A picture containing bird&#10;&#10;Description automatically generated">
            <a:extLst>
              <a:ext uri="{FF2B5EF4-FFF2-40B4-BE49-F238E27FC236}">
                <a16:creationId xmlns:a16="http://schemas.microsoft.com/office/drawing/2014/main" id="{9EDD6B09-873F-A340-A546-62F38BA4C8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6851477" y="3629190"/>
            <a:ext cx="1466088" cy="11286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B93A0D7-539D-8E43-B3A6-6355641C40AB}"/>
              </a:ext>
            </a:extLst>
          </p:cNvPr>
          <p:cNvSpPr txBox="1"/>
          <p:nvPr/>
        </p:nvSpPr>
        <p:spPr>
          <a:xfrm>
            <a:off x="5933363" y="3647711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  <p:pic>
        <p:nvPicPr>
          <p:cNvPr id="19" name="Picture 18" descr="A picture containing bird&#10;&#10;Description automatically generated">
            <a:extLst>
              <a:ext uri="{FF2B5EF4-FFF2-40B4-BE49-F238E27FC236}">
                <a16:creationId xmlns:a16="http://schemas.microsoft.com/office/drawing/2014/main" id="{004E5EB9-6331-C947-B744-38025BF5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65" b="52472" l="9033" r="26135">
                        <a14:foregroundMark x1="13281" y1="48333" x2="12812" y2="51389"/>
                        <a14:foregroundMark x1="18594" y1="46806" x2="18594" y2="48056"/>
                        <a14:foregroundMark x1="16172" y1="47361" x2="16328" y2="48750"/>
                      </a14:backgroundRemoval>
                    </a14:imgEffect>
                  </a14:imgLayer>
                </a14:imgProps>
              </a:ext>
            </a:extLst>
          </a:blip>
          <a:srcRect l="6895" t="26139" r="71727" b="44602"/>
          <a:stretch/>
        </p:blipFill>
        <p:spPr>
          <a:xfrm>
            <a:off x="4322889" y="3629190"/>
            <a:ext cx="1466088" cy="1128637"/>
          </a:xfrm>
          <a:prstGeom prst="rect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</p:pic>
      <p:pic>
        <p:nvPicPr>
          <p:cNvPr id="20" name="Picture 19" descr="A picture containing bird&#10;&#10;Description automatically generated">
            <a:extLst>
              <a:ext uri="{FF2B5EF4-FFF2-40B4-BE49-F238E27FC236}">
                <a16:creationId xmlns:a16="http://schemas.microsoft.com/office/drawing/2014/main" id="{B620BCCA-F13F-7B4E-9918-D829BC80B9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5" t="26139" r="71727" b="44602"/>
          <a:stretch/>
        </p:blipFill>
        <p:spPr>
          <a:xfrm>
            <a:off x="6851477" y="3629190"/>
            <a:ext cx="1466088" cy="112863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5296F6A-00D6-E24F-9BA8-0BA88C31FE6E}"/>
              </a:ext>
            </a:extLst>
          </p:cNvPr>
          <p:cNvSpPr txBox="1"/>
          <p:nvPr/>
        </p:nvSpPr>
        <p:spPr>
          <a:xfrm>
            <a:off x="5933363" y="3647711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8485635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027998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Study 1</a:t>
            </a:r>
          </a:p>
          <a:p>
            <a:pPr marL="0" indent="0">
              <a:buNone/>
            </a:pPr>
            <a:r>
              <a:rPr lang="en-US" sz="1800" dirty="0"/>
              <a:t>- Requests follow random walks when they accumulate over time</a:t>
            </a:r>
          </a:p>
        </p:txBody>
      </p:sp>
    </p:spTree>
    <p:extLst>
      <p:ext uri="{BB962C8B-B14F-4D97-AF65-F5344CB8AC3E}">
        <p14:creationId xmlns:p14="http://schemas.microsoft.com/office/powerpoint/2010/main" val="9828725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027998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Study 1</a:t>
            </a:r>
          </a:p>
          <a:p>
            <a:pPr marL="0" indent="0">
              <a:buNone/>
            </a:pPr>
            <a:r>
              <a:rPr lang="en-US" sz="1800" dirty="0"/>
              <a:t>- Requests follow random walks when they accumulate over time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E31363-D3AC-274D-B614-AED82EC5DCB7}"/>
              </a:ext>
            </a:extLst>
          </p:cNvPr>
          <p:cNvSpPr txBox="1">
            <a:spLocks/>
          </p:cNvSpPr>
          <p:nvPr/>
        </p:nvSpPr>
        <p:spPr>
          <a:xfrm>
            <a:off x="838199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Simon/OCB/Stochastics</a:t>
            </a:r>
          </a:p>
        </p:txBody>
      </p:sp>
    </p:spTree>
    <p:extLst>
      <p:ext uri="{BB962C8B-B14F-4D97-AF65-F5344CB8AC3E}">
        <p14:creationId xmlns:p14="http://schemas.microsoft.com/office/powerpoint/2010/main" val="7783142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027998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Study 1</a:t>
            </a:r>
          </a:p>
          <a:p>
            <a:pPr marL="0" indent="0">
              <a:buNone/>
            </a:pPr>
            <a:r>
              <a:rPr lang="en-US" sz="1800" dirty="0"/>
              <a:t>- Requests follow random walks when they accumulate over time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E31363-D3AC-274D-B614-AED82EC5DCB7}"/>
              </a:ext>
            </a:extLst>
          </p:cNvPr>
          <p:cNvSpPr txBox="1">
            <a:spLocks/>
          </p:cNvSpPr>
          <p:nvPr/>
        </p:nvSpPr>
        <p:spPr>
          <a:xfrm>
            <a:off x="838199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Simon/OCB/Stochastics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988FEFB-CD8D-7E46-8B19-A17CE615CDBC}"/>
              </a:ext>
            </a:extLst>
          </p:cNvPr>
          <p:cNvSpPr txBox="1">
            <a:spLocks/>
          </p:cNvSpPr>
          <p:nvPr/>
        </p:nvSpPr>
        <p:spPr>
          <a:xfrm>
            <a:off x="838199" y="5178949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Approach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Archival</a:t>
            </a:r>
          </a:p>
        </p:txBody>
      </p:sp>
    </p:spTree>
    <p:extLst>
      <p:ext uri="{BB962C8B-B14F-4D97-AF65-F5344CB8AC3E}">
        <p14:creationId xmlns:p14="http://schemas.microsoft.com/office/powerpoint/2010/main" val="2789103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027998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Study 1</a:t>
            </a:r>
          </a:p>
          <a:p>
            <a:pPr marL="0" indent="0">
              <a:buNone/>
            </a:pPr>
            <a:r>
              <a:rPr lang="en-US" sz="1800" dirty="0"/>
              <a:t>- Requests follow random walks when they accumulate over time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325804" y="2011680"/>
            <a:ext cx="4442126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Study 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Randomly accumulating requests yield vast differences in opportunity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E31363-D3AC-274D-B614-AED82EC5DCB7}"/>
              </a:ext>
            </a:extLst>
          </p:cNvPr>
          <p:cNvSpPr txBox="1">
            <a:spLocks/>
          </p:cNvSpPr>
          <p:nvPr/>
        </p:nvSpPr>
        <p:spPr>
          <a:xfrm>
            <a:off x="838199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Simon/OCB/Stochastics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988FEFB-CD8D-7E46-8B19-A17CE615CDBC}"/>
              </a:ext>
            </a:extLst>
          </p:cNvPr>
          <p:cNvSpPr txBox="1">
            <a:spLocks/>
          </p:cNvSpPr>
          <p:nvPr/>
        </p:nvSpPr>
        <p:spPr>
          <a:xfrm>
            <a:off x="838199" y="5178949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Approach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Archival</a:t>
            </a:r>
          </a:p>
        </p:txBody>
      </p:sp>
    </p:spTree>
    <p:extLst>
      <p:ext uri="{BB962C8B-B14F-4D97-AF65-F5344CB8AC3E}">
        <p14:creationId xmlns:p14="http://schemas.microsoft.com/office/powerpoint/2010/main" val="2802013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027998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Study 1</a:t>
            </a:r>
          </a:p>
          <a:p>
            <a:pPr marL="0" indent="0">
              <a:buNone/>
            </a:pPr>
            <a:r>
              <a:rPr lang="en-US" sz="1800" dirty="0"/>
              <a:t>- Requests follow random walks when they accumulate over time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325804" y="2011680"/>
            <a:ext cx="4442126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Study 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Randomly accumulating requests yield vast differences in opportunity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E31363-D3AC-274D-B614-AED82EC5DCB7}"/>
              </a:ext>
            </a:extLst>
          </p:cNvPr>
          <p:cNvSpPr txBox="1">
            <a:spLocks/>
          </p:cNvSpPr>
          <p:nvPr/>
        </p:nvSpPr>
        <p:spPr>
          <a:xfrm>
            <a:off x="838199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Simon/OCB/Stochastics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BE08FA8-2D9B-5D4A-80D6-E09C5B9F4AA9}"/>
              </a:ext>
            </a:extLst>
          </p:cNvPr>
          <p:cNvSpPr txBox="1">
            <a:spLocks/>
          </p:cNvSpPr>
          <p:nvPr/>
        </p:nvSpPr>
        <p:spPr>
          <a:xfrm>
            <a:off x="7325802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Probability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988FEFB-CD8D-7E46-8B19-A17CE615CDBC}"/>
              </a:ext>
            </a:extLst>
          </p:cNvPr>
          <p:cNvSpPr txBox="1">
            <a:spLocks/>
          </p:cNvSpPr>
          <p:nvPr/>
        </p:nvSpPr>
        <p:spPr>
          <a:xfrm>
            <a:off x="838199" y="5178949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Approach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Archival</a:t>
            </a:r>
          </a:p>
        </p:txBody>
      </p:sp>
    </p:spTree>
    <p:extLst>
      <p:ext uri="{BB962C8B-B14F-4D97-AF65-F5344CB8AC3E}">
        <p14:creationId xmlns:p14="http://schemas.microsoft.com/office/powerpoint/2010/main" val="276026089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A5811F-879B-1D4E-9A86-2DB27472D09D}"/>
              </a:ext>
            </a:extLst>
          </p:cNvPr>
          <p:cNvSpPr txBox="1"/>
          <p:nvPr/>
        </p:nvSpPr>
        <p:spPr>
          <a:xfrm>
            <a:off x="3237282" y="215129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A951EE"/>
                </a:solidFill>
              </a:rPr>
              <a:t>Alternative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B1027-7E64-F54A-BE76-65144D54C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4027998" cy="41605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Study 1</a:t>
            </a:r>
          </a:p>
          <a:p>
            <a:pPr marL="0" indent="0">
              <a:buNone/>
            </a:pPr>
            <a:r>
              <a:rPr lang="en-US" sz="1800" dirty="0"/>
              <a:t>- Requests follow random walks when they accumulate over time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55E0CC-C127-C447-BAF2-DB4C6B143A95}"/>
              </a:ext>
            </a:extLst>
          </p:cNvPr>
          <p:cNvSpPr txBox="1">
            <a:spLocks/>
          </p:cNvSpPr>
          <p:nvPr/>
        </p:nvSpPr>
        <p:spPr>
          <a:xfrm>
            <a:off x="7325804" y="2011680"/>
            <a:ext cx="4442126" cy="4160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Study 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Randomly accumulating requests yield vast differences in opportunity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E31363-D3AC-274D-B614-AED82EC5DCB7}"/>
              </a:ext>
            </a:extLst>
          </p:cNvPr>
          <p:cNvSpPr txBox="1">
            <a:spLocks/>
          </p:cNvSpPr>
          <p:nvPr/>
        </p:nvSpPr>
        <p:spPr>
          <a:xfrm>
            <a:off x="838199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Simon/OCB/Stochastics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BE08FA8-2D9B-5D4A-80D6-E09C5B9F4AA9}"/>
              </a:ext>
            </a:extLst>
          </p:cNvPr>
          <p:cNvSpPr txBox="1">
            <a:spLocks/>
          </p:cNvSpPr>
          <p:nvPr/>
        </p:nvSpPr>
        <p:spPr>
          <a:xfrm>
            <a:off x="7325802" y="3734462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Theory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Probability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988FEFB-CD8D-7E46-8B19-A17CE615CDBC}"/>
              </a:ext>
            </a:extLst>
          </p:cNvPr>
          <p:cNvSpPr txBox="1">
            <a:spLocks/>
          </p:cNvSpPr>
          <p:nvPr/>
        </p:nvSpPr>
        <p:spPr>
          <a:xfrm>
            <a:off x="838199" y="5178949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Approach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Archival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5FEACA6-0578-BF4A-B258-5FDCA867C8F8}"/>
              </a:ext>
            </a:extLst>
          </p:cNvPr>
          <p:cNvSpPr txBox="1">
            <a:spLocks/>
          </p:cNvSpPr>
          <p:nvPr/>
        </p:nvSpPr>
        <p:spPr>
          <a:xfrm>
            <a:off x="7325802" y="5178949"/>
            <a:ext cx="4027998" cy="17651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/>
              <a:t>Approach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- Simulation</a:t>
            </a:r>
          </a:p>
        </p:txBody>
      </p:sp>
    </p:spTree>
    <p:extLst>
      <p:ext uri="{BB962C8B-B14F-4D97-AF65-F5344CB8AC3E}">
        <p14:creationId xmlns:p14="http://schemas.microsoft.com/office/powerpoint/2010/main" val="7950729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275CCF-4EBE-CE4B-9ED2-C08F1669869E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42000522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F0DB63-E4C7-EC4D-B8CB-E2BABC57BD19}"/>
              </a:ext>
            </a:extLst>
          </p:cNvPr>
          <p:cNvSpPr txBox="1"/>
          <p:nvPr/>
        </p:nvSpPr>
        <p:spPr>
          <a:xfrm>
            <a:off x="2633353" y="2828835"/>
            <a:ext cx="69252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Potential Issues</a:t>
            </a:r>
          </a:p>
        </p:txBody>
      </p:sp>
    </p:spTree>
    <p:extLst>
      <p:ext uri="{BB962C8B-B14F-4D97-AF65-F5344CB8AC3E}">
        <p14:creationId xmlns:p14="http://schemas.microsoft.com/office/powerpoint/2010/main" val="27922561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39823-A248-8446-9D6B-59F5F2936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1)			GitHub Issue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A7156-47F1-1F45-A77C-3FF26D099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rmcelreath</a:t>
            </a:r>
            <a:r>
              <a:rPr lang="en-US" dirty="0"/>
              <a:t>/rethinking/issues/15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rmcelreath</a:t>
            </a:r>
            <a:r>
              <a:rPr lang="en-US" dirty="0"/>
              <a:t>/rethinking/issues/38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808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3816" cy="3745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</p:txBody>
      </p:sp>
    </p:spTree>
    <p:extLst>
      <p:ext uri="{BB962C8B-B14F-4D97-AF65-F5344CB8AC3E}">
        <p14:creationId xmlns:p14="http://schemas.microsoft.com/office/powerpoint/2010/main" val="19615107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950B8-79F8-DF41-A853-166D402B3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2)			OCB Opportunity Email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3A367-BC6C-4D4A-BEAB-1C2FE60CF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 just learned that […]. I’m looking for someone who would be willing to help me cover my two undergrad IO class... I teach from 12:40-2pm on Tuesday and Thursday, and next week we’ll be covering criterion development and performance appraisal.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[Talk and post coffee session]</a:t>
            </a:r>
          </a:p>
        </p:txBody>
      </p:sp>
    </p:spTree>
    <p:extLst>
      <p:ext uri="{BB962C8B-B14F-4D97-AF65-F5344CB8AC3E}">
        <p14:creationId xmlns:p14="http://schemas.microsoft.com/office/powerpoint/2010/main" val="236382572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6EBFB-FE9D-0F46-B593-9341959F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3)			Is it really random?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089A8-C999-E741-8412-541CBE971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Denrell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“Any model in which random variation is a fundamental component is a chance explanation.”</a:t>
            </a:r>
          </a:p>
          <a:p>
            <a:pPr>
              <a:buFontTx/>
              <a:buChar char="-"/>
            </a:pPr>
            <a:r>
              <a:rPr lang="en-US" dirty="0"/>
              <a:t>“A chance model incorporates unbiased variation as a key assumption to explain an empirical regularity.”</a:t>
            </a:r>
          </a:p>
          <a:p>
            <a:pPr>
              <a:buFontTx/>
              <a:buChar char="-"/>
            </a:pPr>
            <a:r>
              <a:rPr lang="en-US" dirty="0"/>
              <a:t>The fact that opportunities are randomly added or subtracted from the store of opportunities is a key aspect of the model. Without it, you wouldn’t see large differences in opportunity.</a:t>
            </a:r>
          </a:p>
        </p:txBody>
      </p:sp>
    </p:spTree>
    <p:extLst>
      <p:ext uri="{BB962C8B-B14F-4D97-AF65-F5344CB8AC3E}">
        <p14:creationId xmlns:p14="http://schemas.microsoft.com/office/powerpoint/2010/main" val="8238949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8B796-EEB5-2D48-A68B-5FECF1F45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4)			Subjective or Objective Requests?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2D219-A226-4B4A-89B5-99F977A04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Shocks in Lee’s unfolding model of turnover. An event that</a:t>
            </a:r>
          </a:p>
          <a:p>
            <a:pPr>
              <a:buFontTx/>
              <a:buChar char="-"/>
            </a:pPr>
            <a:r>
              <a:rPr lang="en-US" dirty="0"/>
              <a:t>initiates the psych analysis involved in quitting</a:t>
            </a:r>
          </a:p>
          <a:p>
            <a:pPr>
              <a:buFontTx/>
              <a:buChar char="-"/>
            </a:pPr>
            <a:r>
              <a:rPr lang="en-US" dirty="0"/>
              <a:t>jars employees toward deliberate judgment about leaving </a:t>
            </a:r>
          </a:p>
        </p:txBody>
      </p:sp>
    </p:spTree>
    <p:extLst>
      <p:ext uri="{BB962C8B-B14F-4D97-AF65-F5344CB8AC3E}">
        <p14:creationId xmlns:p14="http://schemas.microsoft.com/office/powerpoint/2010/main" val="31616888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A1CAA-9698-8A4E-B109-4F7522C0A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5)			Request from org outsiders?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FC6D0-746E-AB4C-8F80-529837B6C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AutoNum type="alphaLcParenBoth"/>
            </a:pPr>
            <a:r>
              <a:rPr lang="en-US" dirty="0"/>
              <a:t>That’s why I have both academic and non-academic</a:t>
            </a:r>
          </a:p>
          <a:p>
            <a:pPr marL="0" indent="0">
              <a:buNone/>
            </a:pPr>
            <a:r>
              <a:rPr lang="en-US" dirty="0"/>
              <a:t>Academic = “outside” org</a:t>
            </a:r>
          </a:p>
          <a:p>
            <a:pPr marL="0" indent="0">
              <a:buNone/>
            </a:pPr>
            <a:r>
              <a:rPr lang="en-US" dirty="0"/>
              <a:t>Non-academic (free-lance software) = “inside” org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(b) OCB-O items</a:t>
            </a:r>
          </a:p>
          <a:p>
            <a:pPr marL="0" indent="0">
              <a:buNone/>
            </a:pPr>
            <a:r>
              <a:rPr lang="en-US" sz="2100" dirty="0"/>
              <a:t>Keep up with developments in org</a:t>
            </a:r>
          </a:p>
          <a:p>
            <a:pPr marL="0" indent="0">
              <a:buNone/>
            </a:pPr>
            <a:r>
              <a:rPr lang="en-US" sz="2100" dirty="0"/>
              <a:t>Defend the org when others criticize it</a:t>
            </a:r>
          </a:p>
          <a:p>
            <a:pPr marL="0" indent="0">
              <a:buNone/>
            </a:pPr>
            <a:r>
              <a:rPr lang="en-US" sz="2100" dirty="0"/>
              <a:t>Show pride when representing the org in public</a:t>
            </a:r>
          </a:p>
          <a:p>
            <a:pPr marL="0" indent="0">
              <a:buNone/>
            </a:pPr>
            <a:r>
              <a:rPr lang="en-US" sz="2100" dirty="0"/>
              <a:t>Offer ideas to improve the org functioning</a:t>
            </a:r>
          </a:p>
          <a:p>
            <a:pPr marL="0" indent="0">
              <a:buNone/>
            </a:pPr>
            <a:r>
              <a:rPr lang="en-US" sz="2100" dirty="0"/>
              <a:t>Demonstrate concern about the image of the org</a:t>
            </a:r>
          </a:p>
          <a:p>
            <a:pPr marL="514350" indent="-514350">
              <a:buAutoNum type="alphaLcParenBoth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78264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A1CAA-9698-8A4E-B109-4F7522C0A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5)			Request from org outsiders?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FC6D0-746E-AB4C-8F80-529837B6C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(c) Bergeron, </a:t>
            </a:r>
            <a:r>
              <a:rPr lang="en-US" dirty="0" err="1"/>
              <a:t>Ostroff</a:t>
            </a:r>
            <a:r>
              <a:rPr lang="en-US" dirty="0"/>
              <a:t>, Schroeder, &amp; Block, 2014</a:t>
            </a:r>
          </a:p>
          <a:p>
            <a:pPr marL="0" indent="0">
              <a:buNone/>
            </a:pPr>
            <a:r>
              <a:rPr lang="en-US" dirty="0"/>
              <a:t>@ university, internal OCBs</a:t>
            </a:r>
          </a:p>
          <a:p>
            <a:pPr>
              <a:buFontTx/>
              <a:buChar char="-"/>
            </a:pPr>
            <a:r>
              <a:rPr lang="en-US" dirty="0"/>
              <a:t>Serve on committees</a:t>
            </a:r>
          </a:p>
          <a:p>
            <a:pPr>
              <a:buFontTx/>
              <a:buChar char="-"/>
            </a:pPr>
            <a:r>
              <a:rPr lang="en-US" dirty="0"/>
              <a:t>Attend major student events</a:t>
            </a:r>
          </a:p>
          <a:p>
            <a:pPr>
              <a:buFontTx/>
              <a:buChar char="-"/>
            </a:pPr>
            <a:r>
              <a:rPr lang="en-US" dirty="0"/>
              <a:t>Act like a peacemaker when departments disagree</a:t>
            </a:r>
          </a:p>
          <a:p>
            <a:pPr>
              <a:buFontTx/>
              <a:buChar char="-"/>
            </a:pPr>
            <a:r>
              <a:rPr lang="en-US" dirty="0"/>
              <a:t>“Touch base” with other faculty</a:t>
            </a:r>
          </a:p>
          <a:p>
            <a:pPr>
              <a:buFontTx/>
              <a:buChar char="-"/>
            </a:pPr>
            <a:r>
              <a:rPr lang="en-US" dirty="0"/>
              <a:t>Attend major student events to show support for the institution</a:t>
            </a:r>
          </a:p>
          <a:p>
            <a:pPr marL="0" indent="0">
              <a:buNone/>
            </a:pPr>
            <a:r>
              <a:rPr lang="en-US" dirty="0"/>
              <a:t>@ professional, service OCBs</a:t>
            </a:r>
          </a:p>
          <a:p>
            <a:pPr>
              <a:buFontTx/>
              <a:buChar char="-"/>
            </a:pPr>
            <a:r>
              <a:rPr lang="en-US" dirty="0"/>
              <a:t>Serve as a discussant or chair at professional meeting</a:t>
            </a:r>
          </a:p>
          <a:p>
            <a:pPr>
              <a:buFontTx/>
              <a:buChar char="-"/>
            </a:pPr>
            <a:r>
              <a:rPr lang="en-US" dirty="0"/>
              <a:t>Serve as an officer for a professional association</a:t>
            </a:r>
          </a:p>
          <a:p>
            <a:pPr>
              <a:buFontTx/>
              <a:buChar char="-"/>
            </a:pPr>
            <a:r>
              <a:rPr lang="en-US" dirty="0"/>
              <a:t>Organize a meeting at professional association</a:t>
            </a:r>
          </a:p>
          <a:p>
            <a:pPr>
              <a:buFontTx/>
              <a:buChar char="-"/>
            </a:pPr>
            <a:r>
              <a:rPr lang="en-US" dirty="0"/>
              <a:t>Serve on journal editorial board</a:t>
            </a:r>
          </a:p>
        </p:txBody>
      </p:sp>
    </p:spTree>
    <p:extLst>
      <p:ext uri="{BB962C8B-B14F-4D97-AF65-F5344CB8AC3E}">
        <p14:creationId xmlns:p14="http://schemas.microsoft.com/office/powerpoint/2010/main" val="9211489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A4E94-AB49-1F49-9403-BFC3A5D63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6) 			Common OCB Items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D0FF9-564F-6843-B047-3E4CA4FA5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7523"/>
            <a:ext cx="10515600" cy="502188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dirty="0"/>
              <a:t>Lee &amp; Allen, 2002</a:t>
            </a:r>
          </a:p>
          <a:p>
            <a:pPr marL="0" indent="0">
              <a:buNone/>
            </a:pPr>
            <a:r>
              <a:rPr lang="en-US" dirty="0"/>
              <a:t>Coworkers indicate (never to always) how often the target person engaged in behaviors</a:t>
            </a:r>
          </a:p>
          <a:p>
            <a:pPr marL="0" indent="0">
              <a:buNone/>
            </a:pPr>
            <a:r>
              <a:rPr lang="en-US" b="1" dirty="0"/>
              <a:t>OCBI</a:t>
            </a:r>
          </a:p>
          <a:p>
            <a:pPr>
              <a:buFontTx/>
              <a:buChar char="-"/>
            </a:pPr>
            <a:r>
              <a:rPr lang="en-US" sz="5600" dirty="0"/>
              <a:t>Help others who have been absent</a:t>
            </a:r>
          </a:p>
          <a:p>
            <a:pPr>
              <a:buFontTx/>
              <a:buChar char="-"/>
            </a:pPr>
            <a:r>
              <a:rPr lang="en-US" sz="5600" dirty="0"/>
              <a:t>Willingly give your time to help others who have work-related problems</a:t>
            </a:r>
          </a:p>
          <a:p>
            <a:pPr>
              <a:buFontTx/>
              <a:buChar char="-"/>
            </a:pPr>
            <a:r>
              <a:rPr lang="en-US" sz="5600" dirty="0"/>
              <a:t>Adjust your work schedule to accommodate other employees' requests for time off</a:t>
            </a:r>
          </a:p>
          <a:p>
            <a:pPr>
              <a:buFontTx/>
              <a:buChar char="-"/>
            </a:pPr>
            <a:r>
              <a:rPr lang="en-US" sz="5600" dirty="0"/>
              <a:t>Go out of the way to make newer employees feel welcome in the work group</a:t>
            </a:r>
          </a:p>
          <a:p>
            <a:pPr>
              <a:buFontTx/>
              <a:buChar char="-"/>
            </a:pPr>
            <a:r>
              <a:rPr lang="en-US" sz="5600" dirty="0"/>
              <a:t>Show genuine concern and courtesy toward coworkers, even under the most trying business or personal situations</a:t>
            </a:r>
          </a:p>
          <a:p>
            <a:pPr>
              <a:buFontTx/>
              <a:buChar char="-"/>
            </a:pPr>
            <a:r>
              <a:rPr lang="en-US" sz="5600" dirty="0"/>
              <a:t>Give up time to help others who have work or nonwork problems</a:t>
            </a:r>
          </a:p>
          <a:p>
            <a:pPr>
              <a:buFontTx/>
              <a:buChar char="-"/>
            </a:pPr>
            <a:r>
              <a:rPr lang="en-US" sz="5600" dirty="0"/>
              <a:t>Assist others with their duties</a:t>
            </a:r>
          </a:p>
          <a:p>
            <a:pPr>
              <a:buFontTx/>
              <a:buChar char="-"/>
            </a:pPr>
            <a:r>
              <a:rPr lang="en-US" sz="5600" dirty="0"/>
              <a:t>Share personal property with others to help with their work</a:t>
            </a:r>
          </a:p>
          <a:p>
            <a:pPr marL="0" indent="0">
              <a:buNone/>
            </a:pPr>
            <a:r>
              <a:rPr lang="en-US" b="1" dirty="0"/>
              <a:t>OCBO</a:t>
            </a:r>
          </a:p>
          <a:p>
            <a:pPr>
              <a:buFontTx/>
              <a:buChar char="-"/>
            </a:pPr>
            <a:r>
              <a:rPr lang="en-US" sz="5600" dirty="0"/>
              <a:t>Attend functions that are not required but that help the organizational image</a:t>
            </a:r>
          </a:p>
          <a:p>
            <a:pPr>
              <a:buFontTx/>
              <a:buChar char="-"/>
            </a:pPr>
            <a:r>
              <a:rPr lang="en-US" sz="5600" dirty="0"/>
              <a:t>Keep up with developments in the organization</a:t>
            </a:r>
          </a:p>
          <a:p>
            <a:pPr>
              <a:buFontTx/>
              <a:buChar char="-"/>
            </a:pPr>
            <a:r>
              <a:rPr lang="en-US" sz="5600" dirty="0"/>
              <a:t>Defend the organization when other employees criticize it</a:t>
            </a:r>
          </a:p>
          <a:p>
            <a:pPr>
              <a:buFontTx/>
              <a:buChar char="-"/>
            </a:pPr>
            <a:r>
              <a:rPr lang="en-US" sz="5600" dirty="0"/>
              <a:t>Show pride when representing the organization in public</a:t>
            </a:r>
          </a:p>
          <a:p>
            <a:pPr>
              <a:buFontTx/>
              <a:buChar char="-"/>
            </a:pPr>
            <a:r>
              <a:rPr lang="en-US" sz="5600" dirty="0"/>
              <a:t>Offer ideas to improve the functioning of the organization</a:t>
            </a:r>
          </a:p>
          <a:p>
            <a:pPr>
              <a:buFontTx/>
              <a:buChar char="-"/>
            </a:pPr>
            <a:r>
              <a:rPr lang="en-US" sz="5600" dirty="0"/>
              <a:t>Express loyalty toward the organization</a:t>
            </a:r>
          </a:p>
          <a:p>
            <a:pPr>
              <a:buFontTx/>
              <a:buChar char="-"/>
            </a:pPr>
            <a:r>
              <a:rPr lang="en-US" sz="5600" dirty="0"/>
              <a:t>Take action to protect the organization from potential problems</a:t>
            </a:r>
          </a:p>
          <a:p>
            <a:pPr>
              <a:buFontTx/>
              <a:buChar char="-"/>
            </a:pPr>
            <a:r>
              <a:rPr lang="en-US" sz="5600" dirty="0"/>
              <a:t>Demonstrate concern about the image of the organization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39295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FC226-CD69-2C4C-956E-240D669E4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7) 			Simulation 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C3012-3C7A-EC46-B72A-5AC64A04217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849" y="1872284"/>
            <a:ext cx="6930887" cy="4620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1979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45DB9-46F2-A846-B53C-CF84EBEFF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7)			Own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6788C-A576-A743-B8FA-3DCCD3C2B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lphaLcParenBoth"/>
            </a:pPr>
            <a:r>
              <a:rPr lang="en-US" dirty="0"/>
              <a:t>Fewer data sets?</a:t>
            </a:r>
          </a:p>
          <a:p>
            <a:pPr marL="514350" indent="-514350">
              <a:buAutoNum type="alphaLcParenBoth"/>
            </a:pPr>
            <a:r>
              <a:rPr lang="en-US" dirty="0"/>
              <a:t>Theory to predict that requests for help are random</a:t>
            </a:r>
          </a:p>
        </p:txBody>
      </p:sp>
    </p:spTree>
    <p:extLst>
      <p:ext uri="{BB962C8B-B14F-4D97-AF65-F5344CB8AC3E}">
        <p14:creationId xmlns:p14="http://schemas.microsoft.com/office/powerpoint/2010/main" val="91457491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45DB9-46F2-A846-B53C-CF84EBEFF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8)			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6788C-A576-A743-B8FA-3DCCD3C2B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lphaLcParenBoth"/>
            </a:pPr>
            <a:r>
              <a:rPr lang="en-US" dirty="0"/>
              <a:t> requests may follow a random process (random walks)</a:t>
            </a:r>
          </a:p>
          <a:p>
            <a:pPr marL="514350" indent="-514350">
              <a:buAutoNum type="alphaLcParenBoth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(b) randomness can yield good soldiers</a:t>
            </a:r>
          </a:p>
        </p:txBody>
      </p:sp>
    </p:spTree>
    <p:extLst>
      <p:ext uri="{BB962C8B-B14F-4D97-AF65-F5344CB8AC3E}">
        <p14:creationId xmlns:p14="http://schemas.microsoft.com/office/powerpoint/2010/main" val="37466001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45DB9-46F2-A846-B53C-CF84EBEFF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8)			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6788C-A576-A743-B8FA-3DCCD3C2B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Arial" panose="020B0604020202020204" pitchFamily="34" charset="0"/>
              <a:buAutoNum type="alphaLcParenBoth"/>
            </a:pPr>
            <a:r>
              <a:rPr lang="en-US" dirty="0"/>
              <a:t> requests may follow a random process (random walks)</a:t>
            </a:r>
          </a:p>
          <a:p>
            <a:pPr marL="0" indent="0">
              <a:buNone/>
            </a:pPr>
            <a:r>
              <a:rPr lang="en-US" dirty="0"/>
              <a:t>Archival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(b) randomness can yield good soldiers</a:t>
            </a:r>
          </a:p>
          <a:p>
            <a:pPr>
              <a:buFontTx/>
              <a:buChar char="-"/>
            </a:pPr>
            <a:r>
              <a:rPr lang="en-US" dirty="0"/>
              <a:t>1: random walks create differences in opportunity</a:t>
            </a:r>
          </a:p>
          <a:p>
            <a:pPr>
              <a:buFontTx/>
              <a:buChar char="-"/>
            </a:pPr>
            <a:r>
              <a:rPr lang="en-US" dirty="0"/>
              <a:t>2: opportunities relate to actions</a:t>
            </a:r>
          </a:p>
          <a:p>
            <a:pPr marL="0" indent="0">
              <a:buNone/>
            </a:pPr>
            <a:r>
              <a:rPr lang="en-US" dirty="0"/>
              <a:t>Simulate</a:t>
            </a:r>
          </a:p>
        </p:txBody>
      </p:sp>
    </p:spTree>
    <p:extLst>
      <p:ext uri="{BB962C8B-B14F-4D97-AF65-F5344CB8AC3E}">
        <p14:creationId xmlns:p14="http://schemas.microsoft.com/office/powerpoint/2010/main" val="142632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3816" cy="69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…events impact organizational behavior</a:t>
            </a:r>
          </a:p>
        </p:txBody>
      </p:sp>
    </p:spTree>
    <p:extLst>
      <p:ext uri="{BB962C8B-B14F-4D97-AF65-F5344CB8AC3E}">
        <p14:creationId xmlns:p14="http://schemas.microsoft.com/office/powerpoint/2010/main" val="362369352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45DB9-46F2-A846-B53C-CF84EBEFF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9)			Logic – what our lit would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6788C-A576-A743-B8FA-3DCCD3C2B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lphaLcParenBoth"/>
            </a:pPr>
            <a:r>
              <a:rPr lang="en-US" dirty="0"/>
              <a:t> requests follow random walks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(b) randomness can yield differences in opportunity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(c) opportunities relate to actions</a:t>
            </a:r>
          </a:p>
        </p:txBody>
      </p:sp>
    </p:spTree>
    <p:extLst>
      <p:ext uri="{BB962C8B-B14F-4D97-AF65-F5344CB8AC3E}">
        <p14:creationId xmlns:p14="http://schemas.microsoft.com/office/powerpoint/2010/main" val="207051789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45DB9-46F2-A846-B53C-CF84EBEFF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9)			Logic – what our lit would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6788C-A576-A743-B8FA-3DCCD3C2B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79"/>
            <a:ext cx="10515600" cy="4481195"/>
          </a:xfrm>
        </p:spPr>
        <p:txBody>
          <a:bodyPr>
            <a:normAutofit/>
          </a:bodyPr>
          <a:lstStyle/>
          <a:p>
            <a:pPr marL="514350" indent="-514350">
              <a:buAutoNum type="alphaLcParenBoth"/>
            </a:pPr>
            <a:r>
              <a:rPr lang="en-US" dirty="0"/>
              <a:t> requests follow random walks</a:t>
            </a:r>
          </a:p>
          <a:p>
            <a:pPr>
              <a:buFontTx/>
              <a:buChar char="-"/>
            </a:pPr>
            <a:r>
              <a:rPr lang="en-US" sz="2200" dirty="0"/>
              <a:t>Theory</a:t>
            </a:r>
          </a:p>
          <a:p>
            <a:pPr>
              <a:buFontTx/>
              <a:buChar char="-"/>
            </a:pPr>
            <a:r>
              <a:rPr lang="en-US" sz="2200" dirty="0"/>
              <a:t>Data</a:t>
            </a:r>
          </a:p>
          <a:p>
            <a:pPr marL="0" indent="0">
              <a:buNone/>
            </a:pPr>
            <a:r>
              <a:rPr lang="en-US" dirty="0"/>
              <a:t>(b) randomness can yield differences in opportunity</a:t>
            </a:r>
          </a:p>
          <a:p>
            <a:pPr>
              <a:buFontTx/>
              <a:buChar char="-"/>
            </a:pPr>
            <a:r>
              <a:rPr lang="en-US" sz="2200" dirty="0"/>
              <a:t>Theory</a:t>
            </a:r>
          </a:p>
          <a:p>
            <a:pPr>
              <a:buFontTx/>
              <a:buChar char="-"/>
            </a:pPr>
            <a:r>
              <a:rPr lang="en-US" sz="2200" dirty="0"/>
              <a:t>Data </a:t>
            </a:r>
          </a:p>
          <a:p>
            <a:pPr marL="0" indent="0">
              <a:buNone/>
            </a:pPr>
            <a:r>
              <a:rPr lang="en-US" dirty="0"/>
              <a:t>(c) opportunities relate to actions</a:t>
            </a:r>
          </a:p>
          <a:p>
            <a:pPr>
              <a:buFontTx/>
              <a:buChar char="-"/>
            </a:pPr>
            <a:r>
              <a:rPr lang="en-US" sz="2200" dirty="0"/>
              <a:t>Theory</a:t>
            </a:r>
          </a:p>
          <a:p>
            <a:pPr>
              <a:buFontTx/>
              <a:buChar char="-"/>
            </a:pPr>
            <a:r>
              <a:rPr lang="en-US" sz="2200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951006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2214" cy="1020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…events impact organizational behavior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…models provide parsimonious explanations of empirical regularities</a:t>
            </a:r>
          </a:p>
        </p:txBody>
      </p:sp>
    </p:spTree>
    <p:extLst>
      <p:ext uri="{BB962C8B-B14F-4D97-AF65-F5344CB8AC3E}">
        <p14:creationId xmlns:p14="http://schemas.microsoft.com/office/powerpoint/2010/main" val="1435981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2214" cy="1020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…events impact organizational behavior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…models provide parsimonious explanations of empirical regularities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04F88A-5094-6648-8FF4-BDC7B50A8A07}"/>
              </a:ext>
            </a:extLst>
          </p:cNvPr>
          <p:cNvSpPr txBox="1"/>
          <p:nvPr/>
        </p:nvSpPr>
        <p:spPr>
          <a:xfrm>
            <a:off x="3024659" y="3406964"/>
            <a:ext cx="823655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Long Must A Firm Be Great To Rule Out Chance? </a:t>
            </a:r>
          </a:p>
          <a:p>
            <a:r>
              <a:rPr lang="en-US" sz="1000" dirty="0"/>
              <a:t>– Henderson, Raynor, &amp; Ahmed, 2012</a:t>
            </a:r>
          </a:p>
        </p:txBody>
      </p:sp>
    </p:spTree>
    <p:extLst>
      <p:ext uri="{BB962C8B-B14F-4D97-AF65-F5344CB8AC3E}">
        <p14:creationId xmlns:p14="http://schemas.microsoft.com/office/powerpoint/2010/main" val="3024103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10C3E8-A5CA-6E46-967B-B0792DEED259}"/>
              </a:ext>
            </a:extLst>
          </p:cNvPr>
          <p:cNvSpPr txBox="1"/>
          <p:nvPr/>
        </p:nvSpPr>
        <p:spPr>
          <a:xfrm>
            <a:off x="3237282" y="215129"/>
            <a:ext cx="4782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Inspiration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FD2244-B73C-B249-B996-A9AE0BFB48BF}"/>
              </a:ext>
            </a:extLst>
          </p:cNvPr>
          <p:cNvSpPr/>
          <p:nvPr/>
        </p:nvSpPr>
        <p:spPr>
          <a:xfrm>
            <a:off x="0" y="1602377"/>
            <a:ext cx="12192000" cy="27170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2B256A4-F9E4-8440-9089-92241924D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1" y="2089815"/>
            <a:ext cx="2002708" cy="2031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1F0AF-CF5B-5E41-922A-CDBE14AC67A3}"/>
              </a:ext>
            </a:extLst>
          </p:cNvPr>
          <p:cNvSpPr txBox="1"/>
          <p:nvPr/>
        </p:nvSpPr>
        <p:spPr>
          <a:xfrm>
            <a:off x="356576" y="1628150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Random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97483-FB87-DD4F-984B-0298A6BACAD5}"/>
              </a:ext>
            </a:extLst>
          </p:cNvPr>
          <p:cNvSpPr txBox="1"/>
          <p:nvPr/>
        </p:nvSpPr>
        <p:spPr>
          <a:xfrm>
            <a:off x="2093869" y="2089815"/>
            <a:ext cx="10192214" cy="1020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…variation should be considered one of the most important explanatory mechanisms in the management sciences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…events impact organizational behavior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…models provide parsimonious explanations of empirical regularities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04F88A-5094-6648-8FF4-BDC7B50A8A07}"/>
              </a:ext>
            </a:extLst>
          </p:cNvPr>
          <p:cNvSpPr txBox="1"/>
          <p:nvPr/>
        </p:nvSpPr>
        <p:spPr>
          <a:xfrm>
            <a:off x="3024659" y="3406964"/>
            <a:ext cx="823655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Long Must A Firm Be Great To Rule Out Chance? </a:t>
            </a:r>
          </a:p>
          <a:p>
            <a:r>
              <a:rPr lang="en-US" sz="1000" dirty="0"/>
              <a:t>– Henderson, Raynor, &amp; Ahmed, 2012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CE36B9-6E71-494B-96DA-9E872971033F}"/>
              </a:ext>
            </a:extLst>
          </p:cNvPr>
          <p:cNvSpPr/>
          <p:nvPr/>
        </p:nvSpPr>
        <p:spPr>
          <a:xfrm>
            <a:off x="0" y="4319450"/>
            <a:ext cx="12192000" cy="27170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A34E774B-0CF6-0142-83A0-7F20C4B6D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85" y="4423515"/>
            <a:ext cx="1658460" cy="235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91751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LightSeedLeftStep">
      <a:dk1>
        <a:srgbClr val="000000"/>
      </a:dk1>
      <a:lt1>
        <a:srgbClr val="FFFFFF"/>
      </a:lt1>
      <a:dk2>
        <a:srgbClr val="243741"/>
      </a:dk2>
      <a:lt2>
        <a:srgbClr val="E4E8E2"/>
      </a:lt2>
      <a:accent1>
        <a:srgbClr val="C07CE0"/>
      </a:accent1>
      <a:accent2>
        <a:srgbClr val="7F5FDA"/>
      </a:accent2>
      <a:accent3>
        <a:srgbClr val="7C8BE0"/>
      </a:accent3>
      <a:accent4>
        <a:srgbClr val="5FA5DA"/>
      </a:accent4>
      <a:accent5>
        <a:srgbClr val="5AB0B1"/>
      </a:accent5>
      <a:accent6>
        <a:srgbClr val="4FB68D"/>
      </a:accent6>
      <a:hlink>
        <a:srgbClr val="688E5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2049</TotalTime>
  <Words>1804</Words>
  <Application>Microsoft Macintosh PowerPoint</Application>
  <PresentationFormat>Widescreen</PresentationFormat>
  <Paragraphs>393</Paragraphs>
  <Slides>61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6" baseType="lpstr">
      <vt:lpstr>Arial</vt:lpstr>
      <vt:lpstr>Calibri</vt:lpstr>
      <vt:lpstr>Century Gothic</vt:lpstr>
      <vt:lpstr>Elephant</vt:lpstr>
      <vt:lpstr>BrushVTI</vt:lpstr>
      <vt:lpstr>A Good Soldier Or Random Exposure? Chance Opportunities &amp; Frequent Citizenship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1)   GitHub Issue Examples</vt:lpstr>
      <vt:lpstr>2)   OCB Opportunity Email Examples</vt:lpstr>
      <vt:lpstr>3)   Is it really random?</vt:lpstr>
      <vt:lpstr>4)   Subjective or Objective Requests?</vt:lpstr>
      <vt:lpstr>5)   Request from org outsiders?</vt:lpstr>
      <vt:lpstr>5)   Request from org outsiders?</vt:lpstr>
      <vt:lpstr>6)    Common OCB Items</vt:lpstr>
      <vt:lpstr>7)    Simulation Result</vt:lpstr>
      <vt:lpstr>7)   Own Questions</vt:lpstr>
      <vt:lpstr>8)   Logic</vt:lpstr>
      <vt:lpstr>8)   Logic</vt:lpstr>
      <vt:lpstr>9)   Logic – what our lit would do</vt:lpstr>
      <vt:lpstr>9)   Logic – what our lit would 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Inferior Tasks Are Common A Process Model of Job Satisfaction</dc:title>
  <dc:creator>Christopher Dishop</dc:creator>
  <cp:lastModifiedBy>Christopher Dishop</cp:lastModifiedBy>
  <cp:revision>57</cp:revision>
  <dcterms:created xsi:type="dcterms:W3CDTF">2020-04-16T18:12:40Z</dcterms:created>
  <dcterms:modified xsi:type="dcterms:W3CDTF">2020-04-30T16:53:12Z</dcterms:modified>
</cp:coreProperties>
</file>